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990" r:id="rId3"/>
    <p:sldId id="3165" r:id="rId4"/>
    <p:sldId id="3169" r:id="rId5"/>
    <p:sldId id="3167" r:id="rId6"/>
    <p:sldId id="3166" r:id="rId7"/>
    <p:sldId id="3152" r:id="rId8"/>
    <p:sldId id="3173" r:id="rId9"/>
    <p:sldId id="3178" r:id="rId10"/>
    <p:sldId id="261" r:id="rId11"/>
    <p:sldId id="3174" r:id="rId12"/>
    <p:sldId id="3154" r:id="rId13"/>
    <p:sldId id="3155" r:id="rId14"/>
    <p:sldId id="3156" r:id="rId15"/>
    <p:sldId id="3158" r:id="rId16"/>
    <p:sldId id="3159" r:id="rId17"/>
    <p:sldId id="3160" r:id="rId18"/>
    <p:sldId id="3172" r:id="rId19"/>
    <p:sldId id="997" r:id="rId20"/>
    <p:sldId id="3171" r:id="rId21"/>
    <p:sldId id="271" r:id="rId22"/>
    <p:sldId id="277" r:id="rId23"/>
    <p:sldId id="278" r:id="rId24"/>
    <p:sldId id="279" r:id="rId25"/>
    <p:sldId id="280" r:id="rId26"/>
    <p:sldId id="3170" r:id="rId27"/>
    <p:sldId id="3168" r:id="rId28"/>
    <p:sldId id="281" r:id="rId29"/>
    <p:sldId id="282" r:id="rId30"/>
    <p:sldId id="283" r:id="rId31"/>
    <p:sldId id="2983" r:id="rId32"/>
    <p:sldId id="3176" r:id="rId33"/>
    <p:sldId id="3175" r:id="rId34"/>
    <p:sldId id="3177" r:id="rId35"/>
    <p:sldId id="3153" r:id="rId36"/>
    <p:sldId id="262" r:id="rId37"/>
    <p:sldId id="307" r:id="rId38"/>
    <p:sldId id="976" r:id="rId39"/>
    <p:sldId id="309"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2990"/>
            <p14:sldId id="3165"/>
            <p14:sldId id="3169"/>
            <p14:sldId id="3167"/>
            <p14:sldId id="3166"/>
            <p14:sldId id="3152"/>
            <p14:sldId id="3173"/>
            <p14:sldId id="3178"/>
            <p14:sldId id="261"/>
            <p14:sldId id="3174"/>
            <p14:sldId id="3154"/>
            <p14:sldId id="3155"/>
            <p14:sldId id="3156"/>
            <p14:sldId id="3158"/>
            <p14:sldId id="3159"/>
            <p14:sldId id="3160"/>
            <p14:sldId id="3172"/>
            <p14:sldId id="997"/>
            <p14:sldId id="3171"/>
            <p14:sldId id="271"/>
            <p14:sldId id="277"/>
            <p14:sldId id="278"/>
            <p14:sldId id="279"/>
            <p14:sldId id="280"/>
            <p14:sldId id="3170"/>
            <p14:sldId id="3168"/>
            <p14:sldId id="281"/>
            <p14:sldId id="282"/>
            <p14:sldId id="283"/>
            <p14:sldId id="2983"/>
            <p14:sldId id="3176"/>
            <p14:sldId id="3175"/>
            <p14:sldId id="3177"/>
            <p14:sldId id="3153"/>
            <p14:sldId id="262"/>
            <p14:sldId id="307"/>
            <p14:sldId id="976"/>
            <p14:sldId id="30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5"/>
  </p:normalViewPr>
  <p:slideViewPr>
    <p:cSldViewPr snapToGrid="0">
      <p:cViewPr varScale="1">
        <p:scale>
          <a:sx n="197" d="100"/>
          <a:sy n="197" d="100"/>
        </p:scale>
        <p:origin x="320" y="1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Puzzle Solving</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Paradigm 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Paradigm 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Paradigm 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Puzzle Solving</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Paradigm 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894571" y="16674"/>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Normal Science</a:t>
          </a:r>
        </a:p>
      </dsp:txBody>
      <dsp:txXfrm>
        <a:off x="1894571" y="16674"/>
        <a:ext cx="566094" cy="566094"/>
      </dsp:txXfrm>
    </dsp:sp>
    <dsp:sp modelId="{C3A2FB52-DAE4-1342-973F-1F1A9B44189F}">
      <dsp:nvSpPr>
        <dsp:cNvPr id="0" name=""/>
        <dsp:cNvSpPr/>
      </dsp:nvSpPr>
      <dsp:spPr>
        <a:xfrm>
          <a:off x="561877" y="172"/>
          <a:ext cx="2123754" cy="2123754"/>
        </a:xfrm>
        <a:prstGeom prst="circularArrow">
          <a:avLst>
            <a:gd name="adj1" fmla="val 5198"/>
            <a:gd name="adj2" fmla="val 335741"/>
            <a:gd name="adj3" fmla="val 21293944"/>
            <a:gd name="adj4" fmla="val 19765624"/>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236878" y="1070186"/>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a:t>
          </a:r>
        </a:p>
        <a:p>
          <a:pPr marL="0" lvl="0" indent="0" algn="ctr" defTabSz="400050">
            <a:lnSpc>
              <a:spcPct val="90000"/>
            </a:lnSpc>
            <a:spcBef>
              <a:spcPct val="0"/>
            </a:spcBef>
            <a:spcAft>
              <a:spcPct val="35000"/>
            </a:spcAft>
            <a:buNone/>
          </a:pPr>
          <a:r>
            <a:rPr lang="en-US" sz="900" kern="1200" dirty="0"/>
            <a:t>Drift</a:t>
          </a:r>
        </a:p>
      </dsp:txBody>
      <dsp:txXfrm>
        <a:off x="2236878" y="1070186"/>
        <a:ext cx="566094" cy="566094"/>
      </dsp:txXfrm>
    </dsp:sp>
    <dsp:sp modelId="{43E86D08-C1F7-E644-8F62-6252305C9975}">
      <dsp:nvSpPr>
        <dsp:cNvPr id="0" name=""/>
        <dsp:cNvSpPr/>
      </dsp:nvSpPr>
      <dsp:spPr>
        <a:xfrm>
          <a:off x="561877" y="172"/>
          <a:ext cx="2123754" cy="2123754"/>
        </a:xfrm>
        <a:prstGeom prst="circularArrow">
          <a:avLst>
            <a:gd name="adj1" fmla="val 5198"/>
            <a:gd name="adj2" fmla="val 335741"/>
            <a:gd name="adj3" fmla="val 4015426"/>
            <a:gd name="adj4" fmla="val 2252764"/>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340707" y="1721292"/>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Crisis</a:t>
          </a:r>
        </a:p>
      </dsp:txBody>
      <dsp:txXfrm>
        <a:off x="1340707" y="1721292"/>
        <a:ext cx="566094" cy="566094"/>
      </dsp:txXfrm>
    </dsp:sp>
    <dsp:sp modelId="{31E129FE-E5D5-FB46-BD01-1F01A59E0FE8}">
      <dsp:nvSpPr>
        <dsp:cNvPr id="0" name=""/>
        <dsp:cNvSpPr/>
      </dsp:nvSpPr>
      <dsp:spPr>
        <a:xfrm>
          <a:off x="561877" y="172"/>
          <a:ext cx="2123754" cy="2123754"/>
        </a:xfrm>
        <a:prstGeom prst="circularArrow">
          <a:avLst>
            <a:gd name="adj1" fmla="val 5198"/>
            <a:gd name="adj2" fmla="val 335741"/>
            <a:gd name="adj3" fmla="val 8211495"/>
            <a:gd name="adj4" fmla="val 6448834"/>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44536" y="1070186"/>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Revolution</a:t>
          </a:r>
        </a:p>
      </dsp:txBody>
      <dsp:txXfrm>
        <a:off x="444536" y="1070186"/>
        <a:ext cx="566094" cy="566094"/>
      </dsp:txXfrm>
    </dsp:sp>
    <dsp:sp modelId="{5B9DFB95-D16C-764A-A5DB-81AC099630B9}">
      <dsp:nvSpPr>
        <dsp:cNvPr id="0" name=""/>
        <dsp:cNvSpPr/>
      </dsp:nvSpPr>
      <dsp:spPr>
        <a:xfrm>
          <a:off x="561877" y="172"/>
          <a:ext cx="2123754" cy="2123754"/>
        </a:xfrm>
        <a:prstGeom prst="circularArrow">
          <a:avLst>
            <a:gd name="adj1" fmla="val 5198"/>
            <a:gd name="adj2" fmla="val 335741"/>
            <a:gd name="adj3" fmla="val 12298635"/>
            <a:gd name="adj4" fmla="val 10770315"/>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6843" y="16674"/>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Paradigm Change</a:t>
          </a:r>
        </a:p>
      </dsp:txBody>
      <dsp:txXfrm>
        <a:off x="786843" y="16674"/>
        <a:ext cx="566094" cy="566094"/>
      </dsp:txXfrm>
    </dsp:sp>
    <dsp:sp modelId="{7605BA16-B350-D749-B40A-7CCE0102499D}">
      <dsp:nvSpPr>
        <dsp:cNvPr id="0" name=""/>
        <dsp:cNvSpPr/>
      </dsp:nvSpPr>
      <dsp:spPr>
        <a:xfrm>
          <a:off x="561877" y="172"/>
          <a:ext cx="2123754" cy="2123754"/>
        </a:xfrm>
        <a:prstGeom prst="circularArrow">
          <a:avLst>
            <a:gd name="adj1" fmla="val 5198"/>
            <a:gd name="adj2" fmla="val 335741"/>
            <a:gd name="adj3" fmla="val 16866412"/>
            <a:gd name="adj4" fmla="val 15197847"/>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Paradigm 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c77a5591d_6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c77a5591d_6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ab9734ce7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ab9734ce7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0" lvl="0" indent="0" algn="l" rtl="0">
              <a:spcBef>
                <a:spcPts val="0"/>
              </a:spcBef>
              <a:spcAft>
                <a:spcPts val="0"/>
              </a:spcAft>
              <a:buNone/>
            </a:pPr>
            <a:endParaRPr/>
          </a:p>
          <a:p>
            <a:pPr marL="0" lvl="0" indent="0" algn="l" rtl="0">
              <a:spcBef>
                <a:spcPts val="0"/>
              </a:spcBef>
              <a:spcAft>
                <a:spcPts val="0"/>
              </a:spcAft>
              <a:buNone/>
            </a:pPr>
            <a:r>
              <a:rPr lang="en"/>
              <a:t>Make sure that they understand that working with the three challenge projects is to show them that all these principles exist in these organizations. We change the way they view the world so they can solve problems in their own environments </a:t>
            </a:r>
            <a:endParaRPr/>
          </a:p>
          <a:p>
            <a:pPr marL="0" lvl="0" indent="0" algn="l" rtl="0">
              <a:spcBef>
                <a:spcPts val="0"/>
              </a:spcBef>
              <a:spcAft>
                <a:spcPts val="0"/>
              </a:spcAft>
              <a:buNone/>
            </a:pPr>
            <a:endParaRPr/>
          </a:p>
          <a:p>
            <a:pPr marL="0" lvl="0" indent="0" algn="l" rtl="0">
              <a:spcBef>
                <a:spcPts val="0"/>
              </a:spcBef>
              <a:spcAft>
                <a:spcPts val="0"/>
              </a:spcAft>
              <a:buNone/>
            </a:pPr>
            <a:r>
              <a:rPr lang="en"/>
              <a:t>Page services files </a:t>
            </a:r>
            <a:endParaRPr/>
          </a:p>
          <a:p>
            <a:pPr marL="0" lvl="0" indent="0" algn="l" rtl="0">
              <a:spcBef>
                <a:spcPts val="0"/>
              </a:spcBef>
              <a:spcAft>
                <a:spcPts val="0"/>
              </a:spcAft>
              <a:buNone/>
            </a:pPr>
            <a:endParaRPr/>
          </a:p>
          <a:p>
            <a:pPr marL="0" lvl="0" indent="0" algn="l" rtl="0">
              <a:spcBef>
                <a:spcPts val="0"/>
              </a:spcBef>
              <a:spcAft>
                <a:spcPts val="0"/>
              </a:spcAft>
              <a:buNone/>
            </a:pPr>
            <a:r>
              <a:rPr lang="en"/>
              <a:t>Dev Sec Ops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Tools</a:t>
            </a:r>
            <a:endParaRPr/>
          </a:p>
          <a:p>
            <a:pPr marL="0" lvl="0" indent="0" algn="l" rtl="0">
              <a:spcBef>
                <a:spcPts val="0"/>
              </a:spcBef>
              <a:spcAft>
                <a:spcPts val="0"/>
              </a:spcAft>
              <a:buNone/>
            </a:pPr>
            <a:r>
              <a:rPr lang="en"/>
              <a:t>Work flow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c405936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c40593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97a23940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97a23940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graphics???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c405936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c40593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26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97a23940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97a23940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graphics???</a:t>
            </a:r>
            <a:endParaRPr/>
          </a:p>
        </p:txBody>
      </p:sp>
    </p:spTree>
    <p:extLst>
      <p:ext uri="{BB962C8B-B14F-4D97-AF65-F5344CB8AC3E}">
        <p14:creationId xmlns:p14="http://schemas.microsoft.com/office/powerpoint/2010/main" val="974081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c241244e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c241244e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Wasm adds new capabilities for browsers as operating systems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da48a6510b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da48a6510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c77a5591d_8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c77a5591d_8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a:solidFill>
                  <a:schemeClr val="dk1"/>
                </a:solidFill>
                <a:latin typeface="Lato"/>
                <a:ea typeface="Lato"/>
                <a:cs typeface="Lato"/>
                <a:sym typeface="Lato"/>
              </a:rPr>
              <a:t>defined naming convention with defined name spaces</a:t>
            </a:r>
            <a:endParaRPr sz="1200" b="1">
              <a:solidFill>
                <a:schemeClr val="dk1"/>
              </a:solidFill>
              <a:latin typeface="Lato"/>
              <a:ea typeface="Lato"/>
              <a:cs typeface="Lato"/>
              <a:sym typeface="Lato"/>
            </a:endParaRPr>
          </a:p>
          <a:p>
            <a:pPr marL="457200" lvl="0" indent="-304800" algn="l" rtl="0">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1 D map - hyperlink</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2 D map - google maps </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3 D map - jumping between multi-layer maps (VR Map in building)</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4 D map - 3d Satellite map with time where we can go back and forth in time</a:t>
            </a:r>
            <a:endParaRPr sz="1200">
              <a:solidFill>
                <a:schemeClr val="dk1"/>
              </a:solidFill>
              <a:latin typeface="Lato"/>
              <a:ea typeface="Lato"/>
              <a:cs typeface="Lato"/>
              <a:sym typeface="Lato"/>
            </a:endParaRPr>
          </a:p>
          <a:p>
            <a:pPr marL="0" lvl="0" indent="0" algn="l" rtl="0">
              <a:lnSpc>
                <a:spcPct val="150000"/>
              </a:lnSpc>
              <a:spcBef>
                <a:spcPts val="1200"/>
              </a:spcBef>
              <a:spcAft>
                <a:spcPts val="0"/>
              </a:spcAft>
              <a:buClr>
                <a:schemeClr val="dk1"/>
              </a:buClr>
              <a:buSzPts val="1100"/>
              <a:buFont typeface="Arial"/>
              <a:buNone/>
            </a:pPr>
            <a:endParaRPr sz="1200">
              <a:solidFill>
                <a:schemeClr val="dk1"/>
              </a:solidFill>
              <a:latin typeface="Lato"/>
              <a:ea typeface="Lato"/>
              <a:cs typeface="Lato"/>
              <a:sym typeface="Lato"/>
            </a:endParaRPr>
          </a:p>
          <a:p>
            <a:pPr marL="0" lvl="0" indent="0" algn="l" rtl="0">
              <a:spcBef>
                <a:spcPts val="1200"/>
              </a:spcBef>
              <a:spcAft>
                <a:spcPts val="0"/>
              </a:spcAft>
              <a:buNone/>
            </a:pP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100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a48a6510b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a48a6510b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a48a6510b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a48a6510b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Sourced Tools like Kubernetes, continuously compares Actual Resource Allocation/Availability against the Desired Resource Allocation Specification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421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917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a8c3ac95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a8c3ac95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t>
            </a:r>
            <a:r>
              <a:rPr lang="en" sz="1800">
                <a:solidFill>
                  <a:schemeClr val="dk1"/>
                </a:solidFill>
                <a:latin typeface="Lato"/>
                <a:ea typeface="Lato"/>
                <a:cs typeface="Lato"/>
                <a:sym typeface="Lato"/>
              </a:rPr>
              <a:t>(Aliveness vs Safety = Correctness) </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2626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4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172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277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888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ab9734ce7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ab9734ce7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445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644483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dc77a5591d_8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dc77a5591d_8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98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dab9734ce7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dab9734ce7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47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c77a5591d_6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rgbClr val="595959"/>
              </a:buClr>
              <a:buSzPts val="1400"/>
              <a:buAutoNum type="alphaLcPeriod"/>
            </a:pPr>
            <a:r>
              <a:rPr lang="en" sz="1400">
                <a:solidFill>
                  <a:srgbClr val="595959"/>
                </a:solidFill>
              </a:rPr>
              <a:t>How Startups from silicon valley disrupted the F500 with exponential growth</a:t>
            </a:r>
            <a:endParaRPr sz="1400">
              <a:solidFill>
                <a:srgbClr val="595959"/>
              </a:solidFill>
            </a:endParaRPr>
          </a:p>
          <a:p>
            <a:pPr marL="914400" lvl="1" indent="-317500" algn="l" rtl="0">
              <a:lnSpc>
                <a:spcPct val="115000"/>
              </a:lnSpc>
              <a:spcBef>
                <a:spcPts val="0"/>
              </a:spcBef>
              <a:spcAft>
                <a:spcPts val="0"/>
              </a:spcAft>
              <a:buClr>
                <a:srgbClr val="595959"/>
              </a:buClr>
              <a:buSzPts val="1400"/>
              <a:buAutoNum type="alphaLcPeriod"/>
            </a:pPr>
            <a:r>
              <a:rPr lang="en" sz="1400">
                <a:solidFill>
                  <a:srgbClr val="595959"/>
                </a:solidFill>
              </a:rPr>
              <a:t>WHY did they succeed: Because they rely on a new paradigm which is moores law</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spcBef>
                <a:spcPts val="1200"/>
              </a:spcBef>
              <a:spcAft>
                <a:spcPts val="0"/>
              </a:spcAft>
              <a:buNone/>
            </a:pPr>
            <a:endParaRPr/>
          </a:p>
        </p:txBody>
      </p:sp>
      <p:sp>
        <p:nvSpPr>
          <p:cNvPr id="125" name="Google Shape;125;gdc77a5591d_6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9ec551b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9ec551b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Organise data to enable Security, Processing, Deployment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(notes) tensor flow logo??</a:t>
            </a: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sz="1300">
                <a:solidFill>
                  <a:schemeClr val="dk1"/>
                </a:solidFill>
              </a:rPr>
              <a:t>Companies are using cloud services to gain access to tools that will hopefully improve their efficiency and ability to profit from Data; however, most companies do not have proper Namespace Management (</a:t>
            </a:r>
            <a:r>
              <a:rPr lang="en" sz="1300" b="1">
                <a:solidFill>
                  <a:schemeClr val="dk1"/>
                </a:solidFill>
              </a:rPr>
              <a:t>NsM</a:t>
            </a:r>
            <a:r>
              <a:rPr lang="en" sz="1300">
                <a:solidFill>
                  <a:schemeClr val="dk1"/>
                </a:solidFill>
              </a:rPr>
              <a:t>) so therefore the current methods of managing Data Assets, are complex, costly, and most importantly causing data to be a liability and not an asset.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9ec551b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9ec551b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Organise data to enable Security, Processing, Deployment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(notes) tensor flow logo??</a:t>
            </a: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sz="1300">
                <a:solidFill>
                  <a:schemeClr val="dk1"/>
                </a:solidFill>
              </a:rPr>
              <a:t>Companies are using cloud services to gain access to tools that will hopefully improve their efficiency and ability to profit from Data; however, most companies do not have proper Namespace Management (</a:t>
            </a:r>
            <a:r>
              <a:rPr lang="en" sz="1300" b="1">
                <a:solidFill>
                  <a:schemeClr val="dk1"/>
                </a:solidFill>
              </a:rPr>
              <a:t>NsM</a:t>
            </a:r>
            <a:r>
              <a:rPr lang="en" sz="1300">
                <a:solidFill>
                  <a:schemeClr val="dk1"/>
                </a:solidFill>
              </a:rPr>
              <a:t>) so therefore the current methods of managing Data Assets, are complex, costly, and most importantly causing data to be a liability and not an asset. </a:t>
            </a:r>
            <a:endParaRPr/>
          </a:p>
        </p:txBody>
      </p:sp>
    </p:spTree>
    <p:extLst>
      <p:ext uri="{BB962C8B-B14F-4D97-AF65-F5344CB8AC3E}">
        <p14:creationId xmlns:p14="http://schemas.microsoft.com/office/powerpoint/2010/main" val="2595437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9883459e2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9883459e2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Moore%27s_law"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hyperlink" Target="https://bartoszmilewski.com/2017/04/17/kan-extensions/"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hyperlink" Target="https://en.wikipedia.org/wiki/Dana_Scott" TargetMode="External"/><Relationship Id="rId4" Type="http://schemas.openxmlformats.org/officeDocument/2006/relationships/hyperlink" Target="https://ropas.snu.ac.kr/~kwang/520/readings/sco70.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ciencedirect.com/science/article/pii/S1355219813000464"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s://www.wikiwand.com/en/Light_cone"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hyperlink" Target="https://www.pachyderm.com/" TargetMode="External"/><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hyperlink" Target="http://dockerhub.io/" TargetMode="External"/><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amazon.com/Free-Software-Society-2nd/dp/0983159203/ref=sr_1_2?dchild=1&amp;keywords=Free+Software%2C+Free+Society&amp;qid=1621913804&amp;sr=8-2" TargetMode="External"/><Relationship Id="rId5" Type="http://schemas.openxmlformats.org/officeDocument/2006/relationships/image" Target="../media/image22.png"/><Relationship Id="rId4" Type="http://schemas.openxmlformats.org/officeDocument/2006/relationships/image" Target="../media/image31.png"/><Relationship Id="rId9" Type="http://schemas.openxmlformats.org/officeDocument/2006/relationships/image" Target="../media/image3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6.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38.gif"/><Relationship Id="rId4" Type="http://schemas.openxmlformats.org/officeDocument/2006/relationships/image" Target="../media/image35.gif"/><Relationship Id="rId9" Type="http://schemas.openxmlformats.org/officeDocument/2006/relationships/hyperlink" Target="http://info.cern.ch/hypertext/WWW/TheProject.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gipL_CEw-fk"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hyperlink" Target="https://hq.iv.navvis.com/?fov=131.6&amp;site=1493761991057195&amp;hsCtaTracking=a4b04978-3ac0-4208-bfd6-63048ec3c0fe%7Cb8759a55-d746-4e96-97bd-ec257724516f&amp;vlon=5.24&amp;vlat=-0.38&amp;image=16845"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hyperlink" Target="https://platform.leolabs.space/visualization" TargetMode="Externa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kubernetes.io/" TargetMode="External"/><Relationship Id="rId7" Type="http://schemas.openxmlformats.org/officeDocument/2006/relationships/hyperlink" Target="https://en.wikipedia.org/wiki/Service-oriented_architecture"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png"/><Relationship Id="rId5" Type="http://schemas.openxmlformats.org/officeDocument/2006/relationships/hyperlink" Target="https://yaml.org/" TargetMode="External"/><Relationship Id="rId10" Type="http://schemas.openxmlformats.org/officeDocument/2006/relationships/hyperlink" Target="https://medium.com/@sakpalvivek02/what-elon-musk-steve-jobs-mark-zuckerberg-bill-gates-jeff-bezos-and-other-top-billionaires-have-167ea39b6063" TargetMode="External"/><Relationship Id="rId4" Type="http://schemas.openxmlformats.org/officeDocument/2006/relationships/image" Target="../media/image24.png"/><Relationship Id="rId9" Type="http://schemas.openxmlformats.org/officeDocument/2006/relationships/hyperlink" Target="https://gigaom.com/2011/10/12/419-the-biggest-thing-amazon-got-right-the-platform/"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59.png"/><Relationship Id="rId4" Type="http://schemas.openxmlformats.org/officeDocument/2006/relationships/image" Target="../media/image23.png"/><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69.png"/><Relationship Id="rId3" Type="http://schemas.openxmlformats.org/officeDocument/2006/relationships/hyperlink" Target="https://www.mediawiki.org/wiki/MediaWiki" TargetMode="External"/><Relationship Id="rId7" Type="http://schemas.openxmlformats.org/officeDocument/2006/relationships/hyperlink" Target="https://www.semantic-mediawiki.org/wiki/Semantic_MediaWiki" TargetMode="External"/><Relationship Id="rId12" Type="http://schemas.openxmlformats.org/officeDocument/2006/relationships/hyperlink" Target="https://blog.javan.co.id/berkenalan-dengan-graph-database-neo4j-2f377d7ed7bb" TargetMode="External"/><Relationship Id="rId17" Type="http://schemas.openxmlformats.org/officeDocument/2006/relationships/image" Target="../media/image73.png"/><Relationship Id="rId2" Type="http://schemas.openxmlformats.org/officeDocument/2006/relationships/notesSlide" Target="../notesSlides/notesSlide26.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22.png"/><Relationship Id="rId5" Type="http://schemas.openxmlformats.org/officeDocument/2006/relationships/hyperlink" Target="https://github.com/git-lfs/git-lfs" TargetMode="External"/><Relationship Id="rId15" Type="http://schemas.openxmlformats.org/officeDocument/2006/relationships/image" Target="../media/image71.png"/><Relationship Id="rId10" Type="http://schemas.openxmlformats.org/officeDocument/2006/relationships/hyperlink" Target="https://go.neo4j.com/rs/710-RRC-335/images/Graph_Databases_for_Beginners.pdf" TargetMode="External"/><Relationship Id="rId4" Type="http://schemas.openxmlformats.org/officeDocument/2006/relationships/image" Target="../media/image58.png"/><Relationship Id="rId9" Type="http://schemas.openxmlformats.org/officeDocument/2006/relationships/image" Target="../media/image68.png"/><Relationship Id="rId1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www.thwink.org/sustain/glossary/KuhnCycle.ht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ikipedia.org/wiki/Soundnes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web.mit.edu/16.399/www/lecture_03-proofs/Cousot_MIT_2005_Course_03_4-1.pdf" TargetMode="External"/><Relationship Id="rId4" Type="http://schemas.openxmlformats.org/officeDocument/2006/relationships/hyperlink" Target="http://web.mit.edu/16.399/www/lecture_15-approximation/Cousot_MIT_2005_Course_15_4-1.pdf"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kubernetes.io/" TargetMode="External"/><Relationship Id="rId13" Type="http://schemas.openxmlformats.org/officeDocument/2006/relationships/image" Target="../media/image67.png"/><Relationship Id="rId3" Type="http://schemas.openxmlformats.org/officeDocument/2006/relationships/hyperlink" Target="https://en.wikipedia.org/wiki/Hyperlink" TargetMode="External"/><Relationship Id="rId7" Type="http://schemas.openxmlformats.org/officeDocument/2006/relationships/image" Target="../media/image22.png"/><Relationship Id="rId12" Type="http://schemas.openxmlformats.org/officeDocument/2006/relationships/hyperlink" Target="https://www.semantic-mediawiki.org/wiki/Semantic_MediaWiki"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git-scm.com/" TargetMode="External"/><Relationship Id="rId11" Type="http://schemas.openxmlformats.org/officeDocument/2006/relationships/image" Target="../media/image58.png"/><Relationship Id="rId5" Type="http://schemas.openxmlformats.org/officeDocument/2006/relationships/image" Target="../media/image23.png"/><Relationship Id="rId15" Type="http://schemas.openxmlformats.org/officeDocument/2006/relationships/image" Target="../media/image78.png"/><Relationship Id="rId10" Type="http://schemas.openxmlformats.org/officeDocument/2006/relationships/hyperlink" Target="https://www.mediawiki.org/wiki/MediaWiki" TargetMode="External"/><Relationship Id="rId4" Type="http://schemas.openxmlformats.org/officeDocument/2006/relationships/hyperlink" Target="https://docker.io/" TargetMode="External"/><Relationship Id="rId9" Type="http://schemas.openxmlformats.org/officeDocument/2006/relationships/image" Target="../media/image24.png"/><Relationship Id="rId14" Type="http://schemas.openxmlformats.org/officeDocument/2006/relationships/hyperlink" Target="https://www.nomadproject.io/docs/nomad-vs-kubernet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www.researchgate.net/publication/242406560_Outline_of_a_Mathematical_Theory_of_Computation"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youtu.be/1YFrISfN7jo" TargetMode="External"/><Relationship Id="rId4" Type="http://schemas.openxmlformats.org/officeDocument/2006/relationships/hyperlink" Target="https://www.researchgate.net/publication/220997507_Abstract_Interpretation_A_Unified_Lattice_Model_for_Static_Analysis_of_Programs_by_Construction_or_Approximation_of_Fixpoin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www.thwink.org/sustain/glossary/KuhnCycle.ht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hyperlink" Target="https://www.paladion.net/devsecops" TargetMode="Externa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sakpalvivek02/what-elon-musk-steve-jobs-mark-zuckerberg-bill-gates-jeff-bezos-and-other-top-billionaires-have-167ea39b6063" TargetMode="Externa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corporatefinanceinstitute.com/resources/knowledge/other/moores-law/"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hyperlink" Target="https://www.intel.com/content/www/us/en/silicon-innovations/moores-law-technology.html" TargetMode="External"/><Relationship Id="rId1" Type="http://schemas.openxmlformats.org/officeDocument/2006/relationships/slideLayout" Target="../slideLayouts/slideLayout3.xml"/><Relationship Id="rId6" Type="http://schemas.openxmlformats.org/officeDocument/2006/relationships/hyperlink" Target="https://www.amazon.com/Clockspeed-Winning-Industry-Temporary-Advantage-ebook/dp/B00692LQA6" TargetMode="External"/><Relationship Id="rId5" Type="http://schemas.openxmlformats.org/officeDocument/2006/relationships/image" Target="../media/image10.png"/><Relationship Id="rId4" Type="http://schemas.openxmlformats.org/officeDocument/2006/relationships/hyperlink" Target="https://www.intel.com/content/www/us/en/gaming/resources/cpu-clock-speed.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intel.com/content/www/us/en/silicon-innovations/moores-law-technology.html"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15</a:t>
            </a:r>
            <a:r>
              <a:rPr lang="en" dirty="0"/>
              <a:t>, 2021</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6" name="Google Shape;146;p30"/>
          <p:cNvPicPr preferRelativeResize="0"/>
          <p:nvPr/>
        </p:nvPicPr>
        <p:blipFill>
          <a:blip r:embed="rId3">
            <a:alphaModFix/>
          </a:blip>
          <a:stretch>
            <a:fillRect/>
          </a:stretch>
        </p:blipFill>
        <p:spPr>
          <a:xfrm>
            <a:off x="387178" y="1342768"/>
            <a:ext cx="3977472" cy="2934954"/>
          </a:xfrm>
          <a:prstGeom prst="rect">
            <a:avLst/>
          </a:prstGeom>
          <a:noFill/>
          <a:ln>
            <a:noFill/>
          </a:ln>
        </p:spPr>
      </p:pic>
      <p:sp>
        <p:nvSpPr>
          <p:cNvPr id="144" name="Google Shape;144;p30"/>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Moore’s Law as a </a:t>
            </a:r>
            <a:r>
              <a:rPr lang="en" b="1" i="1" dirty="0"/>
              <a:t>symmetry</a:t>
            </a:r>
            <a:r>
              <a:rPr lang="en" dirty="0"/>
              <a:t> in Innovation</a:t>
            </a:r>
            <a:endParaRPr dirty="0"/>
          </a:p>
        </p:txBody>
      </p:sp>
      <p:sp>
        <p:nvSpPr>
          <p:cNvPr id="4" name="TextBox 3">
            <a:extLst>
              <a:ext uri="{FF2B5EF4-FFF2-40B4-BE49-F238E27FC236}">
                <a16:creationId xmlns:a16="http://schemas.microsoft.com/office/drawing/2014/main" id="{CBB5C432-B809-774E-A6AA-9197D9F13E47}"/>
              </a:ext>
            </a:extLst>
          </p:cNvPr>
          <p:cNvSpPr txBox="1"/>
          <p:nvPr/>
        </p:nvSpPr>
        <p:spPr>
          <a:xfrm>
            <a:off x="563339" y="4550413"/>
            <a:ext cx="3389069" cy="307777"/>
          </a:xfrm>
          <a:prstGeom prst="rect">
            <a:avLst/>
          </a:prstGeom>
          <a:noFill/>
        </p:spPr>
        <p:txBody>
          <a:bodyPr wrap="none" rtlCol="0">
            <a:spAutoFit/>
          </a:bodyPr>
          <a:lstStyle/>
          <a:p>
            <a:r>
              <a:rPr lang="en-TW" dirty="0"/>
              <a:t>Exponential Growth is a kind of Invariant</a:t>
            </a:r>
          </a:p>
        </p:txBody>
      </p:sp>
      <p:pic>
        <p:nvPicPr>
          <p:cNvPr id="3074" name="Picture 2" descr="Moore&amp;#39;s law - Wikipedia">
            <a:extLst>
              <a:ext uri="{FF2B5EF4-FFF2-40B4-BE49-F238E27FC236}">
                <a16:creationId xmlns:a16="http://schemas.microsoft.com/office/drawing/2014/main" id="{8F6FFF48-BA28-AC42-8D68-1ECC940E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83" y="1072707"/>
            <a:ext cx="4331717" cy="32050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DDBAE8-1018-6E49-9171-1F56FFDD6BF3}"/>
              </a:ext>
            </a:extLst>
          </p:cNvPr>
          <p:cNvSpPr txBox="1"/>
          <p:nvPr/>
        </p:nvSpPr>
        <p:spPr>
          <a:xfrm>
            <a:off x="5511114" y="4550413"/>
            <a:ext cx="2175596" cy="307777"/>
          </a:xfrm>
          <a:prstGeom prst="rect">
            <a:avLst/>
          </a:prstGeom>
          <a:noFill/>
        </p:spPr>
        <p:txBody>
          <a:bodyPr wrap="none" rtlCol="0">
            <a:spAutoFit/>
          </a:bodyPr>
          <a:lstStyle/>
          <a:p>
            <a:r>
              <a:rPr lang="en-TW" dirty="0"/>
              <a:t>Image Source: </a:t>
            </a:r>
            <a:r>
              <a:rPr lang="en-TW" dirty="0">
                <a:hlinkClick r:id="rId5"/>
              </a:rPr>
              <a:t>Wikipedia</a:t>
            </a:r>
            <a:endParaRPr lang="en-TW" dirty="0"/>
          </a:p>
        </p:txBody>
      </p:sp>
      <p:cxnSp>
        <p:nvCxnSpPr>
          <p:cNvPr id="7" name="Straight Arrow Connector 6">
            <a:extLst>
              <a:ext uri="{FF2B5EF4-FFF2-40B4-BE49-F238E27FC236}">
                <a16:creationId xmlns:a16="http://schemas.microsoft.com/office/drawing/2014/main" id="{8FB8449F-EA16-434E-9242-693883FE54F7}"/>
              </a:ext>
            </a:extLst>
          </p:cNvPr>
          <p:cNvCxnSpPr>
            <a:cxnSpLocks/>
          </p:cNvCxnSpPr>
          <p:nvPr/>
        </p:nvCxnSpPr>
        <p:spPr>
          <a:xfrm flipV="1">
            <a:off x="5115697" y="1416908"/>
            <a:ext cx="3476368" cy="2405449"/>
          </a:xfrm>
          <a:prstGeom prst="straightConnector1">
            <a:avLst/>
          </a:prstGeom>
          <a:ln w="3175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3CF42F5-E034-5941-B02E-F1880BF2094D}"/>
              </a:ext>
            </a:extLst>
          </p:cNvPr>
          <p:cNvSpPr txBox="1"/>
          <p:nvPr/>
        </p:nvSpPr>
        <p:spPr>
          <a:xfrm>
            <a:off x="1007799" y="762300"/>
            <a:ext cx="2500147" cy="954107"/>
          </a:xfrm>
          <a:prstGeom prst="rect">
            <a:avLst/>
          </a:prstGeom>
          <a:noFill/>
        </p:spPr>
        <p:txBody>
          <a:bodyPr wrap="square" rtlCol="0">
            <a:spAutoFit/>
          </a:bodyPr>
          <a:lstStyle/>
          <a:p>
            <a:r>
              <a:rPr lang="en-TW" dirty="0"/>
              <a:t>”Just remember, whatever has been done, can be out done!”</a:t>
            </a:r>
          </a:p>
          <a:p>
            <a:r>
              <a:rPr lang="en-TW" dirty="0"/>
              <a:t>                 Gordon Moore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Symmetry/Invariance and Representable Closure</a:t>
            </a:r>
            <a:endParaRPr dirty="0"/>
          </a:p>
        </p:txBody>
      </p:sp>
      <p:pic>
        <p:nvPicPr>
          <p:cNvPr id="4" name="Picture 3">
            <a:extLst>
              <a:ext uri="{FF2B5EF4-FFF2-40B4-BE49-F238E27FC236}">
                <a16:creationId xmlns:a16="http://schemas.microsoft.com/office/drawing/2014/main" id="{85BEF1AE-62B8-7C4C-8A2D-C54DBEF4F910}"/>
              </a:ext>
            </a:extLst>
          </p:cNvPr>
          <p:cNvPicPr>
            <a:picLocks noChangeAspect="1"/>
          </p:cNvPicPr>
          <p:nvPr/>
        </p:nvPicPr>
        <p:blipFill>
          <a:blip r:embed="rId3"/>
          <a:stretch>
            <a:fillRect/>
          </a:stretch>
        </p:blipFill>
        <p:spPr>
          <a:xfrm>
            <a:off x="1901220" y="1005017"/>
            <a:ext cx="5341559" cy="3576422"/>
          </a:xfrm>
          <a:prstGeom prst="rect">
            <a:avLst/>
          </a:prstGeom>
        </p:spPr>
      </p:pic>
      <p:sp>
        <p:nvSpPr>
          <p:cNvPr id="5" name="TextBox 4">
            <a:extLst>
              <a:ext uri="{FF2B5EF4-FFF2-40B4-BE49-F238E27FC236}">
                <a16:creationId xmlns:a16="http://schemas.microsoft.com/office/drawing/2014/main" id="{723DCC6C-B90A-184C-B975-0057AC77F312}"/>
              </a:ext>
            </a:extLst>
          </p:cNvPr>
          <p:cNvSpPr txBox="1"/>
          <p:nvPr/>
        </p:nvSpPr>
        <p:spPr>
          <a:xfrm>
            <a:off x="1814673" y="4670267"/>
            <a:ext cx="5654112" cy="307777"/>
          </a:xfrm>
          <a:prstGeom prst="rect">
            <a:avLst/>
          </a:prstGeom>
          <a:noFill/>
        </p:spPr>
        <p:txBody>
          <a:bodyPr wrap="none" rtlCol="0">
            <a:spAutoFit/>
          </a:bodyPr>
          <a:lstStyle/>
          <a:p>
            <a:r>
              <a:rPr lang="en-TW" dirty="0"/>
              <a:t>Page 425 of Mathematics: Form and Function by Saunders MacLane</a:t>
            </a:r>
          </a:p>
        </p:txBody>
      </p:sp>
      <p:pic>
        <p:nvPicPr>
          <p:cNvPr id="7" name="Picture 6">
            <a:extLst>
              <a:ext uri="{FF2B5EF4-FFF2-40B4-BE49-F238E27FC236}">
                <a16:creationId xmlns:a16="http://schemas.microsoft.com/office/drawing/2014/main" id="{2C80B2D5-06C4-984B-8F70-CADFD746415A}"/>
              </a:ext>
            </a:extLst>
          </p:cNvPr>
          <p:cNvPicPr>
            <a:picLocks noChangeAspect="1"/>
          </p:cNvPicPr>
          <p:nvPr/>
        </p:nvPicPr>
        <p:blipFill>
          <a:blip r:embed="rId4"/>
          <a:stretch>
            <a:fillRect/>
          </a:stretch>
        </p:blipFill>
        <p:spPr>
          <a:xfrm>
            <a:off x="311700" y="2274119"/>
            <a:ext cx="1231622" cy="1741065"/>
          </a:xfrm>
          <a:prstGeom prst="rect">
            <a:avLst/>
          </a:prstGeom>
        </p:spPr>
      </p:pic>
      <p:sp>
        <p:nvSpPr>
          <p:cNvPr id="8" name="Oval Callout 7">
            <a:extLst>
              <a:ext uri="{FF2B5EF4-FFF2-40B4-BE49-F238E27FC236}">
                <a16:creationId xmlns:a16="http://schemas.microsoft.com/office/drawing/2014/main" id="{13AC4C63-2615-0F48-81AC-D2158C7B0EC2}"/>
              </a:ext>
            </a:extLst>
          </p:cNvPr>
          <p:cNvSpPr/>
          <p:nvPr/>
        </p:nvSpPr>
        <p:spPr>
          <a:xfrm>
            <a:off x="214185" y="1128316"/>
            <a:ext cx="2128208" cy="676243"/>
          </a:xfrm>
          <a:prstGeom prst="wedgeEllipseCallout">
            <a:avLst>
              <a:gd name="adj1" fmla="val -13105"/>
              <a:gd name="adj2" fmla="val 13320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TW" dirty="0">
                <a:solidFill>
                  <a:sysClr val="windowText" lastClr="000000"/>
                </a:solidFill>
              </a:rPr>
              <a:t>All concepts are Kan Extensions!</a:t>
            </a:r>
          </a:p>
        </p:txBody>
      </p:sp>
      <p:pic>
        <p:nvPicPr>
          <p:cNvPr id="4098" name="Picture 2">
            <a:hlinkClick r:id="rId5"/>
            <a:extLst>
              <a:ext uri="{FF2B5EF4-FFF2-40B4-BE49-F238E27FC236}">
                <a16:creationId xmlns:a16="http://schemas.microsoft.com/office/drawing/2014/main" id="{7C6ADB68-1458-1340-852A-3EF960410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0691" y="2023545"/>
            <a:ext cx="1511609" cy="12138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46F78E-0606-0145-BF23-F7580077CB7B}"/>
              </a:ext>
            </a:extLst>
          </p:cNvPr>
          <p:cNvSpPr txBox="1"/>
          <p:nvPr/>
        </p:nvSpPr>
        <p:spPr>
          <a:xfrm>
            <a:off x="7402100" y="3366398"/>
            <a:ext cx="1670649" cy="415498"/>
          </a:xfrm>
          <a:prstGeom prst="rect">
            <a:avLst/>
          </a:prstGeom>
          <a:noFill/>
        </p:spPr>
        <p:txBody>
          <a:bodyPr wrap="none" rtlCol="0">
            <a:spAutoFit/>
          </a:bodyPr>
          <a:lstStyle/>
          <a:p>
            <a:pPr algn="ctr"/>
            <a:r>
              <a:rPr lang="en-TW" sz="1050" dirty="0">
                <a:hlinkClick r:id="rId5"/>
              </a:rPr>
              <a:t>Kan Extensions</a:t>
            </a:r>
            <a:r>
              <a:rPr lang="en-TW" sz="1050" dirty="0"/>
              <a:t> Diagram</a:t>
            </a:r>
          </a:p>
          <a:p>
            <a:pPr algn="ctr"/>
            <a:r>
              <a:rPr lang="en-TW" sz="1050" dirty="0"/>
              <a:t> by </a:t>
            </a:r>
            <a:r>
              <a:rPr lang="en-US" sz="1050" dirty="0" err="1"/>
              <a:t>Milewski</a:t>
            </a:r>
            <a:endParaRPr lang="en-TW" sz="1050" dirty="0"/>
          </a:p>
        </p:txBody>
      </p:sp>
    </p:spTree>
    <p:extLst>
      <p:ext uri="{BB962C8B-B14F-4D97-AF65-F5344CB8AC3E}">
        <p14:creationId xmlns:p14="http://schemas.microsoft.com/office/powerpoint/2010/main" val="2507635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3"/>
          <p:cNvPicPr preferRelativeResize="0"/>
          <p:nvPr/>
        </p:nvPicPr>
        <p:blipFill>
          <a:blip r:embed="rId3">
            <a:alphaModFix/>
          </a:blip>
          <a:stretch>
            <a:fillRect/>
          </a:stretch>
        </p:blipFill>
        <p:spPr>
          <a:xfrm rot="-5400000">
            <a:off x="2909816" y="1761666"/>
            <a:ext cx="2860900" cy="2591474"/>
          </a:xfrm>
          <a:prstGeom prst="rect">
            <a:avLst/>
          </a:prstGeom>
          <a:noFill/>
          <a:ln>
            <a:noFill/>
          </a:ln>
        </p:spPr>
      </p:pic>
      <p:sp>
        <p:nvSpPr>
          <p:cNvPr id="179" name="Google Shape;179;p33"/>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73763"/>
                </a:solidFill>
              </a:rPr>
              <a:t>Data : Relations in Spacetime</a:t>
            </a:r>
            <a:endParaRPr b="1">
              <a:solidFill>
                <a:srgbClr val="073763"/>
              </a:solidFill>
            </a:endParaRPr>
          </a:p>
        </p:txBody>
      </p:sp>
      <p:sp>
        <p:nvSpPr>
          <p:cNvPr id="180" name="Google Shape;180;p33"/>
          <p:cNvSpPr txBox="1"/>
          <p:nvPr/>
        </p:nvSpPr>
        <p:spPr>
          <a:xfrm>
            <a:off x="146075" y="92720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Time</a:t>
            </a:r>
            <a:endParaRPr sz="1800" b="1">
              <a:latin typeface="Lato"/>
              <a:ea typeface="Lato"/>
              <a:cs typeface="Lato"/>
              <a:sym typeface="Lato"/>
            </a:endParaRPr>
          </a:p>
        </p:txBody>
      </p:sp>
      <p:cxnSp>
        <p:nvCxnSpPr>
          <p:cNvPr id="181" name="Google Shape;181;p33"/>
          <p:cNvCxnSpPr/>
          <p:nvPr/>
        </p:nvCxnSpPr>
        <p:spPr>
          <a:xfrm>
            <a:off x="740350" y="4878525"/>
            <a:ext cx="7988100" cy="31200"/>
          </a:xfrm>
          <a:prstGeom prst="straightConnector1">
            <a:avLst/>
          </a:prstGeom>
          <a:noFill/>
          <a:ln w="76200" cap="flat" cmpd="sng">
            <a:solidFill>
              <a:schemeClr val="dk2"/>
            </a:solidFill>
            <a:prstDash val="solid"/>
            <a:round/>
            <a:headEnd type="triangle" w="med" len="med"/>
            <a:tailEnd type="triangle" w="med" len="med"/>
          </a:ln>
        </p:spPr>
      </p:cxnSp>
      <p:sp>
        <p:nvSpPr>
          <p:cNvPr id="182" name="Google Shape;182;p33"/>
          <p:cNvSpPr txBox="1"/>
          <p:nvPr/>
        </p:nvSpPr>
        <p:spPr>
          <a:xfrm>
            <a:off x="7277225" y="421725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Space</a:t>
            </a:r>
            <a:endParaRPr sz="1800" b="1">
              <a:latin typeface="Lato"/>
              <a:ea typeface="Lato"/>
              <a:cs typeface="Lato"/>
              <a:sym typeface="Lato"/>
            </a:endParaRPr>
          </a:p>
        </p:txBody>
      </p:sp>
      <p:cxnSp>
        <p:nvCxnSpPr>
          <p:cNvPr id="183" name="Google Shape;183;p33"/>
          <p:cNvCxnSpPr/>
          <p:nvPr/>
        </p:nvCxnSpPr>
        <p:spPr>
          <a:xfrm rot="10800000" flipH="1">
            <a:off x="311700" y="1436325"/>
            <a:ext cx="9300" cy="3338700"/>
          </a:xfrm>
          <a:prstGeom prst="straightConnector1">
            <a:avLst/>
          </a:prstGeom>
          <a:noFill/>
          <a:ln w="76200" cap="flat" cmpd="sng">
            <a:solidFill>
              <a:schemeClr val="dk2"/>
            </a:solidFill>
            <a:prstDash val="solid"/>
            <a:round/>
            <a:headEnd type="none" w="med" len="med"/>
            <a:tailEnd type="triangle" w="med" len="med"/>
          </a:ln>
        </p:spPr>
      </p:cxnSp>
      <p:sp>
        <p:nvSpPr>
          <p:cNvPr id="184" name="Google Shape;184;p33"/>
          <p:cNvSpPr txBox="1"/>
          <p:nvPr/>
        </p:nvSpPr>
        <p:spPr>
          <a:xfrm>
            <a:off x="2778925" y="1798725"/>
            <a:ext cx="73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1</a:t>
            </a:r>
            <a:endParaRPr b="1">
              <a:latin typeface="Lato"/>
              <a:ea typeface="Lato"/>
              <a:cs typeface="Lato"/>
              <a:sym typeface="Lato"/>
            </a:endParaRPr>
          </a:p>
        </p:txBody>
      </p:sp>
      <p:sp>
        <p:nvSpPr>
          <p:cNvPr id="185" name="Google Shape;185;p33"/>
          <p:cNvSpPr txBox="1"/>
          <p:nvPr/>
        </p:nvSpPr>
        <p:spPr>
          <a:xfrm>
            <a:off x="4700525" y="1436325"/>
            <a:ext cx="145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3</a:t>
            </a:r>
            <a:endParaRPr b="1">
              <a:latin typeface="Lato"/>
              <a:ea typeface="Lato"/>
              <a:cs typeface="Lato"/>
              <a:sym typeface="Lato"/>
            </a:endParaRPr>
          </a:p>
        </p:txBody>
      </p:sp>
      <p:cxnSp>
        <p:nvCxnSpPr>
          <p:cNvPr id="186" name="Google Shape;186;p33"/>
          <p:cNvCxnSpPr>
            <a:stCxn id="184" idx="0"/>
            <a:endCxn id="185" idx="0"/>
          </p:cNvCxnSpPr>
          <p:nvPr/>
        </p:nvCxnSpPr>
        <p:spPr>
          <a:xfrm rot="-5400000">
            <a:off x="4106125" y="477225"/>
            <a:ext cx="362400" cy="2280600"/>
          </a:xfrm>
          <a:prstGeom prst="curvedConnector3">
            <a:avLst>
              <a:gd name="adj1" fmla="val 165708"/>
            </a:avLst>
          </a:prstGeom>
          <a:noFill/>
          <a:ln w="9525" cap="flat" cmpd="sng">
            <a:solidFill>
              <a:schemeClr val="dk2"/>
            </a:solidFill>
            <a:prstDash val="solid"/>
            <a:round/>
            <a:headEnd type="none" w="med" len="med"/>
            <a:tailEnd type="triangle" w="med" len="med"/>
          </a:ln>
        </p:spPr>
      </p:cxnSp>
      <p:sp>
        <p:nvSpPr>
          <p:cNvPr id="187" name="Google Shape;187;p33"/>
          <p:cNvSpPr txBox="1"/>
          <p:nvPr/>
        </p:nvSpPr>
        <p:spPr>
          <a:xfrm>
            <a:off x="3780600" y="1481300"/>
            <a:ext cx="73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2</a:t>
            </a:r>
            <a:endParaRPr b="1">
              <a:latin typeface="Lato"/>
              <a:ea typeface="Lato"/>
              <a:cs typeface="Lato"/>
              <a:sym typeface="Lato"/>
            </a:endParaRPr>
          </a:p>
        </p:txBody>
      </p:sp>
      <p:cxnSp>
        <p:nvCxnSpPr>
          <p:cNvPr id="188" name="Google Shape;188;p33"/>
          <p:cNvCxnSpPr>
            <a:stCxn id="184" idx="3"/>
            <a:endCxn id="187" idx="1"/>
          </p:cNvCxnSpPr>
          <p:nvPr/>
        </p:nvCxnSpPr>
        <p:spPr>
          <a:xfrm rot="10800000" flipH="1">
            <a:off x="3515125" y="1681425"/>
            <a:ext cx="265500" cy="317400"/>
          </a:xfrm>
          <a:prstGeom prst="curvedConnector3">
            <a:avLst>
              <a:gd name="adj1" fmla="val 49995"/>
            </a:avLst>
          </a:prstGeom>
          <a:noFill/>
          <a:ln w="9525" cap="flat" cmpd="sng">
            <a:solidFill>
              <a:schemeClr val="dk2"/>
            </a:solidFill>
            <a:prstDash val="solid"/>
            <a:round/>
            <a:headEnd type="none" w="med" len="med"/>
            <a:tailEnd type="triangle" w="med" len="med"/>
          </a:ln>
        </p:spPr>
      </p:cxnSp>
      <p:sp>
        <p:nvSpPr>
          <p:cNvPr id="189" name="Google Shape;189;p33"/>
          <p:cNvSpPr txBox="1"/>
          <p:nvPr/>
        </p:nvSpPr>
        <p:spPr>
          <a:xfrm>
            <a:off x="2576825" y="4371150"/>
            <a:ext cx="4692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0 </a:t>
            </a:r>
            <a:endParaRPr b="1">
              <a:latin typeface="Lato"/>
              <a:ea typeface="Lato"/>
              <a:cs typeface="Lato"/>
              <a:sym typeface="Lato"/>
            </a:endParaRPr>
          </a:p>
          <a:p>
            <a:pPr marL="0" lvl="0" indent="0" algn="ctr" rtl="0">
              <a:spcBef>
                <a:spcPts val="0"/>
              </a:spcBef>
              <a:spcAft>
                <a:spcPts val="0"/>
              </a:spcAft>
              <a:buNone/>
            </a:pPr>
            <a:r>
              <a:rPr lang="en" b="1">
                <a:latin typeface="Lato"/>
                <a:ea typeface="Lato"/>
                <a:cs typeface="Lato"/>
                <a:sym typeface="Lato"/>
              </a:rPr>
              <a:t>(Encoding Standards: </a:t>
            </a:r>
            <a:r>
              <a:rPr lang="en">
                <a:latin typeface="Lato"/>
                <a:ea typeface="Lato"/>
                <a:cs typeface="Lato"/>
                <a:sym typeface="Lato"/>
              </a:rPr>
              <a:t>all data can be encoded as</a:t>
            </a:r>
            <a:r>
              <a:rPr lang="en" b="1">
                <a:latin typeface="Lato"/>
                <a:ea typeface="Lato"/>
                <a:cs typeface="Lato"/>
                <a:sym typeface="Lato"/>
              </a:rPr>
              <a:t> </a:t>
            </a:r>
            <a:r>
              <a:rPr lang="en" b="1" i="1">
                <a:latin typeface="Lato"/>
                <a:ea typeface="Lato"/>
                <a:cs typeface="Lato"/>
                <a:sym typeface="Lato"/>
              </a:rPr>
              <a:t>Poset</a:t>
            </a:r>
            <a:r>
              <a:rPr lang="en" b="1">
                <a:latin typeface="Lato"/>
                <a:ea typeface="Lato"/>
                <a:cs typeface="Lato"/>
                <a:sym typeface="Lato"/>
              </a:rPr>
              <a:t>.)</a:t>
            </a:r>
            <a:endParaRPr b="1">
              <a:latin typeface="Lato"/>
              <a:ea typeface="Lato"/>
              <a:cs typeface="Lato"/>
              <a:sym typeface="Lato"/>
            </a:endParaRPr>
          </a:p>
        </p:txBody>
      </p:sp>
      <p:sp>
        <p:nvSpPr>
          <p:cNvPr id="190" name="Google Shape;190;p33"/>
          <p:cNvSpPr txBox="1"/>
          <p:nvPr/>
        </p:nvSpPr>
        <p:spPr>
          <a:xfrm>
            <a:off x="5636000" y="2402700"/>
            <a:ext cx="31344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Data: a discrete piece of evidence that proposes </a:t>
            </a:r>
            <a:r>
              <a:rPr lang="en" b="1" i="1">
                <a:latin typeface="Lato"/>
                <a:ea typeface="Lato"/>
                <a:cs typeface="Lato"/>
                <a:sym typeface="Lato"/>
              </a:rPr>
              <a:t>or breaks information symmetry</a:t>
            </a:r>
            <a:r>
              <a:rPr lang="en">
                <a:latin typeface="Lato"/>
                <a:ea typeface="Lato"/>
                <a:cs typeface="Lato"/>
                <a:sym typeface="Lato"/>
              </a:rPr>
              <a:t> based on previously available data.</a:t>
            </a:r>
            <a:endParaRPr>
              <a:latin typeface="Lato"/>
              <a:ea typeface="Lato"/>
              <a:cs typeface="Lato"/>
              <a:sym typeface="Lato"/>
            </a:endParaRPr>
          </a:p>
        </p:txBody>
      </p:sp>
      <p:cxnSp>
        <p:nvCxnSpPr>
          <p:cNvPr id="191" name="Google Shape;191;p33"/>
          <p:cNvCxnSpPr/>
          <p:nvPr/>
        </p:nvCxnSpPr>
        <p:spPr>
          <a:xfrm>
            <a:off x="4922675" y="4228650"/>
            <a:ext cx="300" cy="142500"/>
          </a:xfrm>
          <a:prstGeom prst="straightConnector1">
            <a:avLst/>
          </a:prstGeom>
          <a:noFill/>
          <a:ln w="19050" cap="flat" cmpd="sng">
            <a:solidFill>
              <a:schemeClr val="dk2"/>
            </a:solidFill>
            <a:prstDash val="solid"/>
            <a:round/>
            <a:headEnd type="none" w="med" len="med"/>
            <a:tailEnd type="none" w="med" len="med"/>
          </a:ln>
        </p:spPr>
      </p:cxnSp>
      <p:sp>
        <p:nvSpPr>
          <p:cNvPr id="192" name="Google Shape;192;p33"/>
          <p:cNvSpPr txBox="1"/>
          <p:nvPr/>
        </p:nvSpPr>
        <p:spPr>
          <a:xfrm>
            <a:off x="417250" y="3970300"/>
            <a:ext cx="29637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Scott’s first axiom: </a:t>
            </a:r>
            <a:endParaRPr sz="900">
              <a:latin typeface="Lato"/>
              <a:ea typeface="Lato"/>
              <a:cs typeface="Lato"/>
              <a:sym typeface="Lato"/>
            </a:endParaRPr>
          </a:p>
          <a:p>
            <a:pPr marL="0" lvl="0" indent="0" algn="ctr" rtl="0">
              <a:spcBef>
                <a:spcPts val="0"/>
              </a:spcBef>
              <a:spcAft>
                <a:spcPts val="0"/>
              </a:spcAft>
              <a:buNone/>
            </a:pPr>
            <a:r>
              <a:rPr lang="en" sz="900">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A data type is a </a:t>
            </a:r>
            <a:r>
              <a:rPr lang="en" sz="900" b="1" i="1">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partially ordered</a:t>
            </a:r>
            <a:r>
              <a:rPr lang="en" sz="900">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 set (Poset).</a:t>
            </a:r>
            <a:endParaRPr sz="900">
              <a:solidFill>
                <a:srgbClr val="3D85C6"/>
              </a:solidFill>
              <a:latin typeface="Lato"/>
              <a:ea typeface="Lato"/>
              <a:cs typeface="Lato"/>
              <a:sym typeface="Lato"/>
            </a:endParaRPr>
          </a:p>
          <a:p>
            <a:pPr marL="0" lvl="0" indent="0" algn="ctr" rtl="0">
              <a:spcBef>
                <a:spcPts val="0"/>
              </a:spcBef>
              <a:spcAft>
                <a:spcPts val="0"/>
              </a:spcAft>
              <a:buNone/>
            </a:pPr>
            <a:endParaRPr sz="900">
              <a:solidFill>
                <a:srgbClr val="073763"/>
              </a:solidFill>
              <a:latin typeface="Lato"/>
              <a:ea typeface="Lato"/>
              <a:cs typeface="Lato"/>
              <a:sym typeface="Lato"/>
            </a:endParaRPr>
          </a:p>
          <a:p>
            <a:pPr marL="0" lvl="0" indent="0" algn="ctr" rtl="0">
              <a:spcBef>
                <a:spcPts val="0"/>
              </a:spcBef>
              <a:spcAft>
                <a:spcPts val="0"/>
              </a:spcAft>
              <a:buNone/>
            </a:pPr>
            <a:r>
              <a:rPr lang="en" sz="900">
                <a:solidFill>
                  <a:srgbClr val="073763"/>
                </a:solidFill>
                <a:latin typeface="Lato"/>
                <a:ea typeface="Lato"/>
                <a:cs typeface="Lato"/>
                <a:sym typeface="Lato"/>
              </a:rPr>
              <a:t>Excerpt from: </a:t>
            </a:r>
            <a:r>
              <a:rPr lang="en" sz="900">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Outline of a Mathematical Theory of Computation</a:t>
            </a:r>
            <a:endParaRPr sz="900">
              <a:solidFill>
                <a:srgbClr val="3D85C6"/>
              </a:solidFill>
              <a:latin typeface="Lato"/>
              <a:ea typeface="Lato"/>
              <a:cs typeface="Lato"/>
              <a:sym typeface="Lato"/>
            </a:endParaRPr>
          </a:p>
        </p:txBody>
      </p:sp>
      <p:pic>
        <p:nvPicPr>
          <p:cNvPr id="193" name="Google Shape;193;p33">
            <a:hlinkClick r:id="rId5"/>
          </p:cNvPr>
          <p:cNvPicPr preferRelativeResize="0"/>
          <p:nvPr/>
        </p:nvPicPr>
        <p:blipFill>
          <a:blip r:embed="rId6">
            <a:alphaModFix/>
          </a:blip>
          <a:stretch>
            <a:fillRect/>
          </a:stretch>
        </p:blipFill>
        <p:spPr>
          <a:xfrm>
            <a:off x="1194701" y="2067996"/>
            <a:ext cx="1408800" cy="1827179"/>
          </a:xfrm>
          <a:prstGeom prst="rect">
            <a:avLst/>
          </a:prstGeom>
          <a:noFill/>
          <a:ln>
            <a:noFill/>
          </a:ln>
        </p:spPr>
      </p:pic>
      <p:pic>
        <p:nvPicPr>
          <p:cNvPr id="2050" name="Picture 2" descr="The Book of Why: The New Science of Cause and Effect">
            <a:extLst>
              <a:ext uri="{FF2B5EF4-FFF2-40B4-BE49-F238E27FC236}">
                <a16:creationId xmlns:a16="http://schemas.microsoft.com/office/drawing/2014/main" id="{54BA7426-B1DE-A845-A40A-84F3C9063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8309" y="993054"/>
            <a:ext cx="877831" cy="13767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650" y="2289850"/>
            <a:ext cx="1312800" cy="5541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b="1">
                <a:solidFill>
                  <a:schemeClr val="dk1"/>
                </a:solidFill>
                <a:latin typeface="Lato"/>
                <a:ea typeface="Lato"/>
                <a:cs typeface="Lato"/>
                <a:sym typeface="Lato"/>
              </a:rPr>
              <a:t>Present</a:t>
            </a:r>
            <a:endParaRPr sz="1500" b="1">
              <a:solidFill>
                <a:schemeClr val="dk1"/>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1500" b="1">
                <a:solidFill>
                  <a:schemeClr val="dk1"/>
                </a:solidFill>
                <a:latin typeface="Lato"/>
                <a:ea typeface="Lato"/>
                <a:cs typeface="Lato"/>
                <a:sym typeface="Lato"/>
              </a:rPr>
              <a:t>Moment</a:t>
            </a:r>
            <a:endParaRPr sz="1300" b="1">
              <a:latin typeface="Lato"/>
              <a:ea typeface="Lato"/>
              <a:cs typeface="Lato"/>
              <a:sym typeface="Lato"/>
            </a:endParaRPr>
          </a:p>
        </p:txBody>
      </p:sp>
      <p:sp>
        <p:nvSpPr>
          <p:cNvPr id="199" name="Google Shape;199;p34"/>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73763"/>
                </a:solidFill>
                <a:uFill>
                  <a:noFill/>
                </a:uFill>
                <a:hlinkClick r:id="rId3">
                  <a:extLst>
                    <a:ext uri="{A12FA001-AC4F-418D-AE19-62706E023703}">
                      <ahyp:hlinkClr xmlns:ahyp="http://schemas.microsoft.com/office/drawing/2018/hyperlinkcolor" val="tx"/>
                    </a:ext>
                  </a:extLst>
                </a:hlinkClick>
              </a:rPr>
              <a:t>The Soundness of </a:t>
            </a:r>
            <a:r>
              <a:rPr lang="en" b="1">
                <a:solidFill>
                  <a:srgbClr val="073763"/>
                </a:solidFill>
              </a:rPr>
              <a:t>Causal Data in Physical Space</a:t>
            </a:r>
            <a:endParaRPr b="1">
              <a:solidFill>
                <a:srgbClr val="073763"/>
              </a:solidFill>
            </a:endParaRPr>
          </a:p>
        </p:txBody>
      </p:sp>
      <p:sp>
        <p:nvSpPr>
          <p:cNvPr id="200" name="Google Shape;200;p34"/>
          <p:cNvSpPr txBox="1"/>
          <p:nvPr/>
        </p:nvSpPr>
        <p:spPr>
          <a:xfrm>
            <a:off x="3867600" y="115680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Future</a:t>
            </a:r>
            <a:endParaRPr sz="1800" b="1">
              <a:latin typeface="Lato"/>
              <a:ea typeface="Lato"/>
              <a:cs typeface="Lato"/>
              <a:sym typeface="Lato"/>
            </a:endParaRPr>
          </a:p>
        </p:txBody>
      </p:sp>
      <p:sp>
        <p:nvSpPr>
          <p:cNvPr id="201" name="Google Shape;201;p34"/>
          <p:cNvSpPr txBox="1"/>
          <p:nvPr/>
        </p:nvSpPr>
        <p:spPr>
          <a:xfrm>
            <a:off x="3915600" y="3545275"/>
            <a:ext cx="1312800" cy="28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Past</a:t>
            </a:r>
            <a:endParaRPr sz="1800" b="1">
              <a:latin typeface="Lato"/>
              <a:ea typeface="Lato"/>
              <a:cs typeface="Lato"/>
              <a:sym typeface="Lato"/>
            </a:endParaRPr>
          </a:p>
        </p:txBody>
      </p:sp>
      <p:cxnSp>
        <p:nvCxnSpPr>
          <p:cNvPr id="202" name="Google Shape;202;p34"/>
          <p:cNvCxnSpPr>
            <a:endCxn id="203" idx="2"/>
          </p:cNvCxnSpPr>
          <p:nvPr/>
        </p:nvCxnSpPr>
        <p:spPr>
          <a:xfrm rot="10800000">
            <a:off x="4572000" y="2848725"/>
            <a:ext cx="0" cy="696600"/>
          </a:xfrm>
          <a:prstGeom prst="straightConnector1">
            <a:avLst/>
          </a:prstGeom>
          <a:noFill/>
          <a:ln w="28575" cap="flat" cmpd="sng">
            <a:solidFill>
              <a:schemeClr val="dk2"/>
            </a:solidFill>
            <a:prstDash val="solid"/>
            <a:round/>
            <a:headEnd type="none" w="med" len="med"/>
            <a:tailEnd type="triangle" w="med" len="med"/>
          </a:ln>
        </p:spPr>
      </p:cxnSp>
      <p:cxnSp>
        <p:nvCxnSpPr>
          <p:cNvPr id="204" name="Google Shape;204;p34"/>
          <p:cNvCxnSpPr>
            <a:stCxn id="203" idx="0"/>
            <a:endCxn id="200" idx="2"/>
          </p:cNvCxnSpPr>
          <p:nvPr/>
        </p:nvCxnSpPr>
        <p:spPr>
          <a:xfrm rot="10800000">
            <a:off x="4572000" y="1710900"/>
            <a:ext cx="0" cy="583800"/>
          </a:xfrm>
          <a:prstGeom prst="straightConnector1">
            <a:avLst/>
          </a:prstGeom>
          <a:noFill/>
          <a:ln w="28575" cap="flat" cmpd="sng">
            <a:solidFill>
              <a:schemeClr val="dk2"/>
            </a:solidFill>
            <a:prstDash val="solid"/>
            <a:round/>
            <a:headEnd type="none" w="med" len="med"/>
            <a:tailEnd type="triangle" w="med" len="med"/>
          </a:ln>
        </p:spPr>
      </p:cxnSp>
      <p:cxnSp>
        <p:nvCxnSpPr>
          <p:cNvPr id="205" name="Google Shape;205;p34"/>
          <p:cNvCxnSpPr/>
          <p:nvPr/>
        </p:nvCxnSpPr>
        <p:spPr>
          <a:xfrm rot="10800000" flipH="1">
            <a:off x="52284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06" name="Google Shape;206;p34"/>
          <p:cNvCxnSpPr/>
          <p:nvPr/>
        </p:nvCxnSpPr>
        <p:spPr>
          <a:xfrm rot="10800000">
            <a:off x="7152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07" name="Google Shape;207;p34"/>
          <p:cNvCxnSpPr>
            <a:endCxn id="198" idx="2"/>
          </p:cNvCxnSpPr>
          <p:nvPr/>
        </p:nvCxnSpPr>
        <p:spPr>
          <a:xfrm rot="10800000" flipH="1">
            <a:off x="3901550" y="2566900"/>
            <a:ext cx="14100" cy="2025300"/>
          </a:xfrm>
          <a:prstGeom prst="straightConnector1">
            <a:avLst/>
          </a:prstGeom>
          <a:noFill/>
          <a:ln w="28575" cap="flat" cmpd="sng">
            <a:solidFill>
              <a:schemeClr val="dk2"/>
            </a:solidFill>
            <a:prstDash val="solid"/>
            <a:round/>
            <a:headEnd type="none" w="med" len="med"/>
            <a:tailEnd type="triangle" w="med" len="med"/>
          </a:ln>
        </p:spPr>
      </p:cxnSp>
      <p:cxnSp>
        <p:nvCxnSpPr>
          <p:cNvPr id="208" name="Google Shape;208;p34"/>
          <p:cNvCxnSpPr/>
          <p:nvPr/>
        </p:nvCxnSpPr>
        <p:spPr>
          <a:xfrm rot="10800000" flipH="1">
            <a:off x="5226475" y="2572425"/>
            <a:ext cx="1800" cy="2019600"/>
          </a:xfrm>
          <a:prstGeom prst="straightConnector1">
            <a:avLst/>
          </a:prstGeom>
          <a:noFill/>
          <a:ln w="28575" cap="flat" cmpd="sng">
            <a:solidFill>
              <a:schemeClr val="dk2"/>
            </a:solidFill>
            <a:prstDash val="solid"/>
            <a:round/>
            <a:headEnd type="none" w="med" len="med"/>
            <a:tailEnd type="triangle" w="med" len="med"/>
          </a:ln>
        </p:spPr>
      </p:cxnSp>
      <p:sp>
        <p:nvSpPr>
          <p:cNvPr id="209" name="Google Shape;209;p34"/>
          <p:cNvSpPr txBox="1"/>
          <p:nvPr/>
        </p:nvSpPr>
        <p:spPr>
          <a:xfrm>
            <a:off x="1522788" y="4100138"/>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 Space</a:t>
            </a:r>
            <a:endParaRPr sz="2400" b="1">
              <a:latin typeface="Lato"/>
              <a:ea typeface="Lato"/>
              <a:cs typeface="Lato"/>
              <a:sym typeface="Lato"/>
            </a:endParaRPr>
          </a:p>
        </p:txBody>
      </p:sp>
      <p:sp>
        <p:nvSpPr>
          <p:cNvPr id="210" name="Google Shape;210;p34"/>
          <p:cNvSpPr txBox="1"/>
          <p:nvPr/>
        </p:nvSpPr>
        <p:spPr>
          <a:xfrm>
            <a:off x="6186888" y="4100138"/>
            <a:ext cx="22947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a:t>
            </a:r>
            <a:endParaRPr sz="2400" b="1">
              <a:latin typeface="Lato"/>
              <a:ea typeface="Lato"/>
              <a:cs typeface="Lato"/>
              <a:sym typeface="Lato"/>
            </a:endParaRPr>
          </a:p>
          <a:p>
            <a:pPr marL="0" lvl="0" indent="0" algn="ctr" rtl="0">
              <a:spcBef>
                <a:spcPts val="0"/>
              </a:spcBef>
              <a:spcAft>
                <a:spcPts val="0"/>
              </a:spcAft>
              <a:buNone/>
            </a:pPr>
            <a:r>
              <a:rPr lang="en" sz="2400" b="1">
                <a:latin typeface="Lato"/>
                <a:ea typeface="Lato"/>
                <a:cs typeface="Lato"/>
                <a:sym typeface="Lato"/>
              </a:rPr>
              <a:t>Space</a:t>
            </a:r>
            <a:endParaRPr sz="2400" b="1">
              <a:latin typeface="Lato"/>
              <a:ea typeface="Lato"/>
              <a:cs typeface="Lato"/>
              <a:sym typeface="Lato"/>
            </a:endParaRPr>
          </a:p>
        </p:txBody>
      </p:sp>
      <p:cxnSp>
        <p:nvCxnSpPr>
          <p:cNvPr id="211" name="Google Shape;211;p34"/>
          <p:cNvCxnSpPr/>
          <p:nvPr/>
        </p:nvCxnSpPr>
        <p:spPr>
          <a:xfrm>
            <a:off x="740350" y="4878525"/>
            <a:ext cx="7988100" cy="312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2327550" y="4512950"/>
            <a:ext cx="448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Spaces of Influences</a:t>
            </a:r>
            <a:endParaRPr>
              <a:latin typeface="Lato"/>
              <a:ea typeface="Lato"/>
              <a:cs typeface="Lato"/>
              <a:sym typeface="Lato"/>
            </a:endParaRPr>
          </a:p>
        </p:txBody>
      </p:sp>
      <p:pic>
        <p:nvPicPr>
          <p:cNvPr id="213" name="Google Shape;213;p34">
            <a:hlinkClick r:id="rId4"/>
          </p:cNvPr>
          <p:cNvPicPr preferRelativeResize="0"/>
          <p:nvPr/>
        </p:nvPicPr>
        <p:blipFill>
          <a:blip r:embed="rId5">
            <a:alphaModFix/>
          </a:blip>
          <a:stretch>
            <a:fillRect/>
          </a:stretch>
        </p:blipFill>
        <p:spPr>
          <a:xfrm>
            <a:off x="60299" y="1234020"/>
            <a:ext cx="2429701" cy="2479105"/>
          </a:xfrm>
          <a:prstGeom prst="rect">
            <a:avLst/>
          </a:prstGeom>
          <a:noFill/>
          <a:ln>
            <a:noFill/>
          </a:ln>
        </p:spPr>
      </p:pic>
      <p:sp>
        <p:nvSpPr>
          <p:cNvPr id="214" name="Google Shape;214;p34"/>
          <p:cNvSpPr txBox="1"/>
          <p:nvPr/>
        </p:nvSpPr>
        <p:spPr>
          <a:xfrm>
            <a:off x="303438" y="3568075"/>
            <a:ext cx="2038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Lato"/>
                <a:ea typeface="Lato"/>
                <a:cs typeface="Lato"/>
                <a:sym typeface="Lato"/>
              </a:rPr>
              <a:t>Image Source: </a:t>
            </a:r>
            <a:r>
              <a:rPr lang="en" sz="800" b="1">
                <a:solidFill>
                  <a:srgbClr val="073763"/>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Wikipedia on light cone</a:t>
            </a:r>
            <a:r>
              <a:rPr lang="en" sz="800" b="1">
                <a:latin typeface="Lato"/>
                <a:ea typeface="Lato"/>
                <a:cs typeface="Lato"/>
                <a:sym typeface="Lato"/>
              </a:rPr>
              <a:t> </a:t>
            </a:r>
            <a:endParaRPr sz="800" b="1">
              <a:latin typeface="Lato"/>
              <a:ea typeface="Lato"/>
              <a:cs typeface="Lato"/>
              <a:sym typeface="Lato"/>
            </a:endParaRPr>
          </a:p>
        </p:txBody>
      </p:sp>
      <p:sp>
        <p:nvSpPr>
          <p:cNvPr id="215" name="Google Shape;215;p34"/>
          <p:cNvSpPr txBox="1"/>
          <p:nvPr/>
        </p:nvSpPr>
        <p:spPr>
          <a:xfrm>
            <a:off x="3854838" y="3892900"/>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Private Space</a:t>
            </a:r>
            <a:endParaRPr sz="2400" b="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par>
                                <p:cTn id="8" presetID="10" presetClass="entr" presetSubtype="0" fill="hold" nodeType="with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1000"/>
                                        <p:tgtEl>
                                          <p:spTgt spid="202"/>
                                        </p:tgtEl>
                                      </p:cBhvr>
                                    </p:animEffect>
                                  </p:childTnLst>
                                </p:cTn>
                              </p:par>
                              <p:par>
                                <p:cTn id="11" presetID="10" presetClass="entr" presetSubtype="0" fill="hold" nodeType="with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1000"/>
                                        <p:tgtEl>
                                          <p:spTgt spid="208"/>
                                        </p:tgtEl>
                                      </p:cBhvr>
                                    </p:animEffect>
                                  </p:childTnLst>
                                </p:cTn>
                              </p:par>
                              <p:par>
                                <p:cTn id="14" presetID="10" presetClass="entr" presetSubtype="0" fill="hold" nodeType="with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fade">
                                      <p:cBhvr>
                                        <p:cTn id="16" dur="1000"/>
                                        <p:tgtEl>
                                          <p:spTgt spid="2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8"/>
                                        </p:tgtEl>
                                        <p:attrNameLst>
                                          <p:attrName>style.visibility</p:attrName>
                                        </p:attrNameLst>
                                      </p:cBhvr>
                                      <p:to>
                                        <p:strVal val="visible"/>
                                      </p:to>
                                    </p:set>
                                    <p:animEffect transition="in" filter="fade">
                                      <p:cBhvr>
                                        <p:cTn id="21" dur="1000"/>
                                        <p:tgtEl>
                                          <p:spTgt spid="1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1000"/>
                                        <p:tgtEl>
                                          <p:spTgt spid="200"/>
                                        </p:tgtEl>
                                      </p:cBhvr>
                                    </p:animEffect>
                                  </p:childTnLst>
                                </p:cTn>
                              </p:par>
                              <p:par>
                                <p:cTn id="27" presetID="10" presetClass="entr" presetSubtype="0"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fade">
                                      <p:cBhvr>
                                        <p:cTn id="29" dur="1000"/>
                                        <p:tgtEl>
                                          <p:spTgt spid="204"/>
                                        </p:tgtEl>
                                      </p:cBhvr>
                                    </p:animEffect>
                                  </p:childTnLst>
                                </p:cTn>
                              </p:par>
                              <p:par>
                                <p:cTn id="30" presetID="10" presetClass="entr" presetSubtype="0" fill="hold" nodeType="withEffect">
                                  <p:stCondLst>
                                    <p:cond delay="0"/>
                                  </p:stCondLst>
                                  <p:childTnLst>
                                    <p:set>
                                      <p:cBhvr>
                                        <p:cTn id="31" dur="1" fill="hold">
                                          <p:stCondLst>
                                            <p:cond delay="0"/>
                                          </p:stCondLst>
                                        </p:cTn>
                                        <p:tgtEl>
                                          <p:spTgt spid="205"/>
                                        </p:tgtEl>
                                        <p:attrNameLst>
                                          <p:attrName>style.visibility</p:attrName>
                                        </p:attrNameLst>
                                      </p:cBhvr>
                                      <p:to>
                                        <p:strVal val="visible"/>
                                      </p:to>
                                    </p:set>
                                    <p:animEffect transition="in" filter="fade">
                                      <p:cBhvr>
                                        <p:cTn id="32" dur="1000"/>
                                        <p:tgtEl>
                                          <p:spTgt spid="205"/>
                                        </p:tgtEl>
                                      </p:cBhvr>
                                    </p:animEffect>
                                  </p:childTnLst>
                                </p:cTn>
                              </p:par>
                              <p:par>
                                <p:cTn id="33" presetID="10" presetClass="entr" presetSubtype="0" fill="hold" nodeType="with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b="1"/>
              <a:t>A Roadmap for navigating Data in Spacetime</a:t>
            </a:r>
            <a:endParaRPr b="1"/>
          </a:p>
          <a:p>
            <a:pPr marL="0" lvl="0" indent="0" algn="ctr" rtl="0">
              <a:spcBef>
                <a:spcPts val="0"/>
              </a:spcBef>
              <a:spcAft>
                <a:spcPts val="0"/>
              </a:spcAft>
              <a:buNone/>
            </a:pPr>
            <a:endParaRPr b="1"/>
          </a:p>
        </p:txBody>
      </p:sp>
      <p:sp>
        <p:nvSpPr>
          <p:cNvPr id="221" name="Google Shape;221;p35"/>
          <p:cNvSpPr/>
          <p:nvPr/>
        </p:nvSpPr>
        <p:spPr>
          <a:xfrm>
            <a:off x="3915650" y="2289850"/>
            <a:ext cx="1312800" cy="5541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b="1">
                <a:solidFill>
                  <a:schemeClr val="dk1"/>
                </a:solidFill>
                <a:latin typeface="Lato"/>
                <a:ea typeface="Lato"/>
                <a:cs typeface="Lato"/>
                <a:sym typeface="Lato"/>
              </a:rPr>
              <a:t>Present</a:t>
            </a:r>
            <a:endParaRPr sz="1300" b="1">
              <a:solidFill>
                <a:schemeClr val="dk1"/>
              </a:solidFill>
              <a:latin typeface="Lato"/>
              <a:ea typeface="Lato"/>
              <a:cs typeface="Lato"/>
              <a:sym typeface="Lato"/>
            </a:endParaRPr>
          </a:p>
        </p:txBody>
      </p:sp>
      <p:sp>
        <p:nvSpPr>
          <p:cNvPr id="222" name="Google Shape;222;p35"/>
          <p:cNvSpPr txBox="1"/>
          <p:nvPr/>
        </p:nvSpPr>
        <p:spPr>
          <a:xfrm>
            <a:off x="3867600" y="115680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Future </a:t>
            </a:r>
            <a:endParaRPr sz="1800" b="1">
              <a:latin typeface="Lato"/>
              <a:ea typeface="Lato"/>
              <a:cs typeface="Lato"/>
              <a:sym typeface="Lato"/>
            </a:endParaRPr>
          </a:p>
        </p:txBody>
      </p:sp>
      <p:sp>
        <p:nvSpPr>
          <p:cNvPr id="223" name="Google Shape;223;p35"/>
          <p:cNvSpPr txBox="1"/>
          <p:nvPr/>
        </p:nvSpPr>
        <p:spPr>
          <a:xfrm>
            <a:off x="3915600" y="3545275"/>
            <a:ext cx="1312800" cy="9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Past</a:t>
            </a:r>
            <a:endParaRPr sz="1800" b="1">
              <a:latin typeface="Lato"/>
              <a:ea typeface="Lato"/>
              <a:cs typeface="Lato"/>
              <a:sym typeface="Lato"/>
            </a:endParaRPr>
          </a:p>
        </p:txBody>
      </p:sp>
      <p:cxnSp>
        <p:nvCxnSpPr>
          <p:cNvPr id="224" name="Google Shape;224;p35"/>
          <p:cNvCxnSpPr>
            <a:endCxn id="225" idx="2"/>
          </p:cNvCxnSpPr>
          <p:nvPr/>
        </p:nvCxnSpPr>
        <p:spPr>
          <a:xfrm rot="10800000">
            <a:off x="4572000" y="2848725"/>
            <a:ext cx="0" cy="696600"/>
          </a:xfrm>
          <a:prstGeom prst="straightConnector1">
            <a:avLst/>
          </a:prstGeom>
          <a:noFill/>
          <a:ln w="28575" cap="flat" cmpd="sng">
            <a:solidFill>
              <a:schemeClr val="dk2"/>
            </a:solidFill>
            <a:prstDash val="solid"/>
            <a:round/>
            <a:headEnd type="none" w="med" len="med"/>
            <a:tailEnd type="triangle" w="med" len="med"/>
          </a:ln>
        </p:spPr>
      </p:cxnSp>
      <p:cxnSp>
        <p:nvCxnSpPr>
          <p:cNvPr id="226" name="Google Shape;226;p35"/>
          <p:cNvCxnSpPr>
            <a:stCxn id="225" idx="0"/>
            <a:endCxn id="222" idx="2"/>
          </p:cNvCxnSpPr>
          <p:nvPr/>
        </p:nvCxnSpPr>
        <p:spPr>
          <a:xfrm rot="10800000">
            <a:off x="4572000" y="1710900"/>
            <a:ext cx="0" cy="583800"/>
          </a:xfrm>
          <a:prstGeom prst="straightConnector1">
            <a:avLst/>
          </a:prstGeom>
          <a:noFill/>
          <a:ln w="28575" cap="flat" cmpd="sng">
            <a:solidFill>
              <a:schemeClr val="dk2"/>
            </a:solidFill>
            <a:prstDash val="solid"/>
            <a:round/>
            <a:headEnd type="none" w="med" len="med"/>
            <a:tailEnd type="triangle" w="med" len="med"/>
          </a:ln>
        </p:spPr>
      </p:cxnSp>
      <p:cxnSp>
        <p:nvCxnSpPr>
          <p:cNvPr id="227" name="Google Shape;227;p35"/>
          <p:cNvCxnSpPr/>
          <p:nvPr/>
        </p:nvCxnSpPr>
        <p:spPr>
          <a:xfrm rot="10800000" flipH="1">
            <a:off x="52284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28" name="Google Shape;228;p35"/>
          <p:cNvCxnSpPr/>
          <p:nvPr/>
        </p:nvCxnSpPr>
        <p:spPr>
          <a:xfrm rot="10800000">
            <a:off x="7152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29" name="Google Shape;229;p35"/>
          <p:cNvCxnSpPr>
            <a:endCxn id="221" idx="2"/>
          </p:cNvCxnSpPr>
          <p:nvPr/>
        </p:nvCxnSpPr>
        <p:spPr>
          <a:xfrm rot="10800000">
            <a:off x="3915650" y="2566900"/>
            <a:ext cx="4200" cy="1914300"/>
          </a:xfrm>
          <a:prstGeom prst="straightConnector1">
            <a:avLst/>
          </a:prstGeom>
          <a:noFill/>
          <a:ln w="28575" cap="flat" cmpd="sng">
            <a:solidFill>
              <a:schemeClr val="dk2"/>
            </a:solidFill>
            <a:prstDash val="solid"/>
            <a:round/>
            <a:headEnd type="none" w="med" len="med"/>
            <a:tailEnd type="triangle" w="med" len="med"/>
          </a:ln>
        </p:spPr>
      </p:cxnSp>
      <p:cxnSp>
        <p:nvCxnSpPr>
          <p:cNvPr id="230" name="Google Shape;230;p35"/>
          <p:cNvCxnSpPr/>
          <p:nvPr/>
        </p:nvCxnSpPr>
        <p:spPr>
          <a:xfrm rot="10800000">
            <a:off x="5228325" y="2572450"/>
            <a:ext cx="900" cy="1939800"/>
          </a:xfrm>
          <a:prstGeom prst="straightConnector1">
            <a:avLst/>
          </a:prstGeom>
          <a:noFill/>
          <a:ln w="28575" cap="flat" cmpd="sng">
            <a:solidFill>
              <a:schemeClr val="dk2"/>
            </a:solidFill>
            <a:prstDash val="solid"/>
            <a:round/>
            <a:headEnd type="none" w="med" len="med"/>
            <a:tailEnd type="triangle" w="med" len="med"/>
          </a:ln>
        </p:spPr>
      </p:cxnSp>
      <p:pic>
        <p:nvPicPr>
          <p:cNvPr id="231" name="Google Shape;231;p35"/>
          <p:cNvPicPr preferRelativeResize="0"/>
          <p:nvPr/>
        </p:nvPicPr>
        <p:blipFill rotWithShape="1">
          <a:blip r:embed="rId3">
            <a:alphaModFix/>
          </a:blip>
          <a:srcRect l="45325"/>
          <a:stretch/>
        </p:blipFill>
        <p:spPr>
          <a:xfrm>
            <a:off x="7408943" y="3810913"/>
            <a:ext cx="576723" cy="440476"/>
          </a:xfrm>
          <a:prstGeom prst="rect">
            <a:avLst/>
          </a:prstGeom>
          <a:noFill/>
          <a:ln>
            <a:noFill/>
          </a:ln>
        </p:spPr>
      </p:pic>
      <p:pic>
        <p:nvPicPr>
          <p:cNvPr id="232" name="Google Shape;232;p35"/>
          <p:cNvPicPr preferRelativeResize="0"/>
          <p:nvPr/>
        </p:nvPicPr>
        <p:blipFill>
          <a:blip r:embed="rId4">
            <a:alphaModFix/>
          </a:blip>
          <a:stretch>
            <a:fillRect/>
          </a:stretch>
        </p:blipFill>
        <p:spPr>
          <a:xfrm>
            <a:off x="1924887" y="2311425"/>
            <a:ext cx="838973" cy="704175"/>
          </a:xfrm>
          <a:prstGeom prst="rect">
            <a:avLst/>
          </a:prstGeom>
          <a:noFill/>
          <a:ln>
            <a:noFill/>
          </a:ln>
        </p:spPr>
      </p:pic>
      <p:pic>
        <p:nvPicPr>
          <p:cNvPr id="233" name="Google Shape;233;p35"/>
          <p:cNvPicPr preferRelativeResize="0"/>
          <p:nvPr/>
        </p:nvPicPr>
        <p:blipFill rotWithShape="1">
          <a:blip r:embed="rId5">
            <a:alphaModFix/>
          </a:blip>
          <a:srcRect r="81646"/>
          <a:stretch/>
        </p:blipFill>
        <p:spPr>
          <a:xfrm>
            <a:off x="5228397" y="1066100"/>
            <a:ext cx="668755" cy="644775"/>
          </a:xfrm>
          <a:prstGeom prst="rect">
            <a:avLst/>
          </a:prstGeom>
          <a:noFill/>
          <a:ln>
            <a:noFill/>
          </a:ln>
        </p:spPr>
      </p:pic>
      <p:pic>
        <p:nvPicPr>
          <p:cNvPr id="234" name="Google Shape;234;p35"/>
          <p:cNvPicPr preferRelativeResize="0"/>
          <p:nvPr/>
        </p:nvPicPr>
        <p:blipFill rotWithShape="1">
          <a:blip r:embed="rId5">
            <a:alphaModFix/>
          </a:blip>
          <a:srcRect l="22648"/>
          <a:stretch/>
        </p:blipFill>
        <p:spPr>
          <a:xfrm>
            <a:off x="5017087" y="1710900"/>
            <a:ext cx="1147699" cy="262575"/>
          </a:xfrm>
          <a:prstGeom prst="rect">
            <a:avLst/>
          </a:prstGeom>
          <a:noFill/>
          <a:ln>
            <a:noFill/>
          </a:ln>
        </p:spPr>
      </p:pic>
      <p:pic>
        <p:nvPicPr>
          <p:cNvPr id="235" name="Google Shape;235;p35"/>
          <p:cNvPicPr preferRelativeResize="0"/>
          <p:nvPr/>
        </p:nvPicPr>
        <p:blipFill rotWithShape="1">
          <a:blip r:embed="rId6">
            <a:alphaModFix/>
          </a:blip>
          <a:srcRect l="42498" t="31927" b="24955"/>
          <a:stretch/>
        </p:blipFill>
        <p:spPr>
          <a:xfrm>
            <a:off x="3181646" y="1698174"/>
            <a:ext cx="733954" cy="288025"/>
          </a:xfrm>
          <a:prstGeom prst="rect">
            <a:avLst/>
          </a:prstGeom>
          <a:noFill/>
          <a:ln>
            <a:noFill/>
          </a:ln>
        </p:spPr>
      </p:pic>
      <p:pic>
        <p:nvPicPr>
          <p:cNvPr id="236" name="Google Shape;236;p35"/>
          <p:cNvPicPr preferRelativeResize="0"/>
          <p:nvPr/>
        </p:nvPicPr>
        <p:blipFill rotWithShape="1">
          <a:blip r:embed="rId6">
            <a:alphaModFix/>
          </a:blip>
          <a:srcRect r="64778"/>
          <a:stretch/>
        </p:blipFill>
        <p:spPr>
          <a:xfrm>
            <a:off x="3331654" y="1053400"/>
            <a:ext cx="433946" cy="644775"/>
          </a:xfrm>
          <a:prstGeom prst="rect">
            <a:avLst/>
          </a:prstGeom>
          <a:noFill/>
          <a:ln>
            <a:noFill/>
          </a:ln>
        </p:spPr>
      </p:pic>
      <p:pic>
        <p:nvPicPr>
          <p:cNvPr id="237" name="Google Shape;237;p35"/>
          <p:cNvPicPr preferRelativeResize="0"/>
          <p:nvPr/>
        </p:nvPicPr>
        <p:blipFill rotWithShape="1">
          <a:blip r:embed="rId3">
            <a:alphaModFix/>
          </a:blip>
          <a:srcRect r="55329"/>
          <a:stretch/>
        </p:blipFill>
        <p:spPr>
          <a:xfrm>
            <a:off x="7461707" y="3292500"/>
            <a:ext cx="471200" cy="440476"/>
          </a:xfrm>
          <a:prstGeom prst="rect">
            <a:avLst/>
          </a:prstGeom>
          <a:noFill/>
          <a:ln>
            <a:noFill/>
          </a:ln>
        </p:spPr>
      </p:pic>
      <p:sp>
        <p:nvSpPr>
          <p:cNvPr id="238" name="Google Shape;238;p35"/>
          <p:cNvSpPr txBox="1"/>
          <p:nvPr/>
        </p:nvSpPr>
        <p:spPr>
          <a:xfrm>
            <a:off x="1522788" y="4248963"/>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a:t>
            </a:r>
            <a:endParaRPr sz="2400" b="1">
              <a:latin typeface="Lato"/>
              <a:ea typeface="Lato"/>
              <a:cs typeface="Lato"/>
              <a:sym typeface="Lato"/>
            </a:endParaRPr>
          </a:p>
        </p:txBody>
      </p:sp>
      <p:sp>
        <p:nvSpPr>
          <p:cNvPr id="239" name="Google Shape;239;p35"/>
          <p:cNvSpPr txBox="1"/>
          <p:nvPr/>
        </p:nvSpPr>
        <p:spPr>
          <a:xfrm>
            <a:off x="5681238" y="4248975"/>
            <a:ext cx="22947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a:t>
            </a:r>
            <a:endParaRPr sz="2400" b="1">
              <a:latin typeface="Lato"/>
              <a:ea typeface="Lato"/>
              <a:cs typeface="Lato"/>
              <a:sym typeface="Lato"/>
            </a:endParaRPr>
          </a:p>
        </p:txBody>
      </p:sp>
      <p:cxnSp>
        <p:nvCxnSpPr>
          <p:cNvPr id="240" name="Google Shape;240;p35"/>
          <p:cNvCxnSpPr/>
          <p:nvPr/>
        </p:nvCxnSpPr>
        <p:spPr>
          <a:xfrm>
            <a:off x="740350" y="4878525"/>
            <a:ext cx="7988100" cy="31200"/>
          </a:xfrm>
          <a:prstGeom prst="straightConnector1">
            <a:avLst/>
          </a:prstGeom>
          <a:noFill/>
          <a:ln w="76200" cap="flat" cmpd="sng">
            <a:solidFill>
              <a:schemeClr val="dk2"/>
            </a:solidFill>
            <a:prstDash val="solid"/>
            <a:round/>
            <a:headEnd type="none" w="med" len="med"/>
            <a:tailEnd type="triangle" w="med" len="med"/>
          </a:ln>
        </p:spPr>
      </p:cxnSp>
      <p:sp>
        <p:nvSpPr>
          <p:cNvPr id="241" name="Google Shape;241;p35"/>
          <p:cNvSpPr txBox="1"/>
          <p:nvPr/>
        </p:nvSpPr>
        <p:spPr>
          <a:xfrm>
            <a:off x="2327550" y="4564725"/>
            <a:ext cx="448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Space of Data Privacy</a:t>
            </a:r>
            <a:endParaRPr>
              <a:latin typeface="Lato"/>
              <a:ea typeface="Lato"/>
              <a:cs typeface="Lato"/>
              <a:sym typeface="Lato"/>
            </a:endParaRPr>
          </a:p>
        </p:txBody>
      </p:sp>
      <p:pic>
        <p:nvPicPr>
          <p:cNvPr id="242" name="Google Shape;242;p35">
            <a:hlinkClick r:id="rId7"/>
          </p:cNvPr>
          <p:cNvPicPr preferRelativeResize="0"/>
          <p:nvPr/>
        </p:nvPicPr>
        <p:blipFill rotWithShape="1">
          <a:blip r:embed="rId8">
            <a:alphaModFix/>
          </a:blip>
          <a:srcRect l="57889" t="21643" r="10522" b="11533"/>
          <a:stretch/>
        </p:blipFill>
        <p:spPr>
          <a:xfrm>
            <a:off x="6211299" y="3292488"/>
            <a:ext cx="838964" cy="807925"/>
          </a:xfrm>
          <a:prstGeom prst="rect">
            <a:avLst/>
          </a:prstGeom>
          <a:noFill/>
          <a:ln>
            <a:noFill/>
          </a:ln>
        </p:spPr>
      </p:pic>
      <p:pic>
        <p:nvPicPr>
          <p:cNvPr id="243" name="Google Shape;243;p35"/>
          <p:cNvPicPr preferRelativeResize="0"/>
          <p:nvPr/>
        </p:nvPicPr>
        <p:blipFill>
          <a:blip r:embed="rId9">
            <a:alphaModFix/>
          </a:blip>
          <a:stretch>
            <a:fillRect/>
          </a:stretch>
        </p:blipFill>
        <p:spPr>
          <a:xfrm>
            <a:off x="1450668" y="3166149"/>
            <a:ext cx="1578569" cy="644775"/>
          </a:xfrm>
          <a:prstGeom prst="rect">
            <a:avLst/>
          </a:prstGeom>
          <a:noFill/>
          <a:ln>
            <a:noFill/>
          </a:ln>
        </p:spPr>
      </p:pic>
      <p:sp>
        <p:nvSpPr>
          <p:cNvPr id="244" name="Google Shape;244;p35"/>
          <p:cNvSpPr txBox="1"/>
          <p:nvPr/>
        </p:nvSpPr>
        <p:spPr>
          <a:xfrm>
            <a:off x="3854888" y="4225413"/>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Private</a:t>
            </a:r>
            <a:endParaRPr sz="2400" b="1">
              <a:latin typeface="Lato"/>
              <a:ea typeface="Lato"/>
              <a:cs typeface="Lato"/>
              <a:sym typeface="Lato"/>
            </a:endParaRPr>
          </a:p>
        </p:txBody>
      </p:sp>
      <p:pic>
        <p:nvPicPr>
          <p:cNvPr id="245" name="Google Shape;245;p35"/>
          <p:cNvPicPr preferRelativeResize="0"/>
          <p:nvPr/>
        </p:nvPicPr>
        <p:blipFill>
          <a:blip r:embed="rId10">
            <a:alphaModFix/>
          </a:blip>
          <a:stretch>
            <a:fillRect/>
          </a:stretch>
        </p:blipFill>
        <p:spPr>
          <a:xfrm>
            <a:off x="6278317" y="2170458"/>
            <a:ext cx="1399171" cy="802575"/>
          </a:xfrm>
          <a:prstGeom prst="rect">
            <a:avLst/>
          </a:prstGeom>
          <a:noFill/>
          <a:ln>
            <a:noFill/>
          </a:ln>
        </p:spPr>
      </p:pic>
      <p:sp>
        <p:nvSpPr>
          <p:cNvPr id="246" name="Google Shape;246;p35"/>
          <p:cNvSpPr/>
          <p:nvPr/>
        </p:nvSpPr>
        <p:spPr>
          <a:xfrm rot="-5400000">
            <a:off x="-527550" y="3573625"/>
            <a:ext cx="2152200" cy="4491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Processing</a:t>
            </a:r>
            <a:endParaRPr>
              <a:solidFill>
                <a:schemeClr val="lt1"/>
              </a:solidFill>
            </a:endParaRPr>
          </a:p>
        </p:txBody>
      </p:sp>
      <p:sp>
        <p:nvSpPr>
          <p:cNvPr id="247" name="Google Shape;247;p35"/>
          <p:cNvSpPr/>
          <p:nvPr/>
        </p:nvSpPr>
        <p:spPr>
          <a:xfrm rot="-5400000">
            <a:off x="-419550" y="1505775"/>
            <a:ext cx="1936200" cy="449100"/>
          </a:xfrm>
          <a:prstGeom prst="rightArrow">
            <a:avLst>
              <a:gd name="adj1" fmla="val 50000"/>
              <a:gd name="adj2" fmla="val 50000"/>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Deployment</a:t>
            </a:r>
            <a:endParaRPr>
              <a:solidFill>
                <a:schemeClr val="lt1"/>
              </a:solidFill>
            </a:endParaRPr>
          </a:p>
        </p:txBody>
      </p:sp>
      <p:pic>
        <p:nvPicPr>
          <p:cNvPr id="248" name="Google Shape;248;p35">
            <a:hlinkClick r:id="rId11"/>
          </p:cNvPr>
          <p:cNvPicPr preferRelativeResize="0"/>
          <p:nvPr/>
        </p:nvPicPr>
        <p:blipFill>
          <a:blip r:embed="rId12">
            <a:alphaModFix/>
          </a:blip>
          <a:stretch>
            <a:fillRect/>
          </a:stretch>
        </p:blipFill>
        <p:spPr>
          <a:xfrm>
            <a:off x="1968962" y="3732985"/>
            <a:ext cx="868813" cy="6600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par>
                                <p:cTn id="8" presetID="10" presetClass="entr" presetSubtype="0" fill="hold" nodeType="withEffect">
                                  <p:stCondLst>
                                    <p:cond delay="0"/>
                                  </p:stCondLst>
                                  <p:childTnLst>
                                    <p:set>
                                      <p:cBhvr>
                                        <p:cTn id="9" dur="1" fill="hold">
                                          <p:stCondLst>
                                            <p:cond delay="0"/>
                                          </p:stCondLst>
                                        </p:cTn>
                                        <p:tgtEl>
                                          <p:spTgt spid="224"/>
                                        </p:tgtEl>
                                        <p:attrNameLst>
                                          <p:attrName>style.visibility</p:attrName>
                                        </p:attrNameLst>
                                      </p:cBhvr>
                                      <p:to>
                                        <p:strVal val="visible"/>
                                      </p:to>
                                    </p:set>
                                    <p:animEffect transition="in" filter="fade">
                                      <p:cBhvr>
                                        <p:cTn id="10" dur="1000"/>
                                        <p:tgtEl>
                                          <p:spTgt spid="224"/>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1000"/>
                                        <p:tgtEl>
                                          <p:spTgt spid="230"/>
                                        </p:tgtEl>
                                      </p:cBhvr>
                                    </p:animEffect>
                                  </p:childTnLst>
                                </p:cTn>
                              </p:par>
                              <p:par>
                                <p:cTn id="14" presetID="10" presetClass="entr" presetSubtype="0" fill="hold" nodeType="withEffect">
                                  <p:stCondLst>
                                    <p:cond delay="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1000"/>
                                        <p:tgtEl>
                                          <p:spTgt spid="2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1"/>
                                        </p:tgtEl>
                                        <p:attrNameLst>
                                          <p:attrName>style.visibility</p:attrName>
                                        </p:attrNameLst>
                                      </p:cBhvr>
                                      <p:to>
                                        <p:strVal val="visible"/>
                                      </p:to>
                                    </p:set>
                                    <p:animEffect transition="in" filter="fade">
                                      <p:cBhvr>
                                        <p:cTn id="21" dur="1000"/>
                                        <p:tgtEl>
                                          <p:spTgt spid="2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2"/>
                                        </p:tgtEl>
                                        <p:attrNameLst>
                                          <p:attrName>style.visibility</p:attrName>
                                        </p:attrNameLst>
                                      </p:cBhvr>
                                      <p:to>
                                        <p:strVal val="visible"/>
                                      </p:to>
                                    </p:set>
                                    <p:animEffect transition="in" filter="fade">
                                      <p:cBhvr>
                                        <p:cTn id="26" dur="1000"/>
                                        <p:tgtEl>
                                          <p:spTgt spid="222"/>
                                        </p:tgtEl>
                                      </p:cBhvr>
                                    </p:animEffect>
                                  </p:childTnLst>
                                </p:cTn>
                              </p:par>
                              <p:par>
                                <p:cTn id="27" presetID="10" presetClass="entr" presetSubtype="0" fill="hold" nodeType="withEffect">
                                  <p:stCondLst>
                                    <p:cond delay="0"/>
                                  </p:stCondLst>
                                  <p:childTnLst>
                                    <p:set>
                                      <p:cBhvr>
                                        <p:cTn id="28" dur="1" fill="hold">
                                          <p:stCondLst>
                                            <p:cond delay="0"/>
                                          </p:stCondLst>
                                        </p:cTn>
                                        <p:tgtEl>
                                          <p:spTgt spid="226"/>
                                        </p:tgtEl>
                                        <p:attrNameLst>
                                          <p:attrName>style.visibility</p:attrName>
                                        </p:attrNameLst>
                                      </p:cBhvr>
                                      <p:to>
                                        <p:strVal val="visible"/>
                                      </p:to>
                                    </p:set>
                                    <p:animEffect transition="in" filter="fade">
                                      <p:cBhvr>
                                        <p:cTn id="29" dur="1000"/>
                                        <p:tgtEl>
                                          <p:spTgt spid="226"/>
                                        </p:tgtEl>
                                      </p:cBhvr>
                                    </p:animEffect>
                                  </p:childTnLst>
                                </p:cTn>
                              </p:par>
                              <p:par>
                                <p:cTn id="30" presetID="10" presetClass="entr" presetSubtype="0" fill="hold" nodeType="withEffect">
                                  <p:stCondLst>
                                    <p:cond delay="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1000"/>
                                        <p:tgtEl>
                                          <p:spTgt spid="227"/>
                                        </p:tgtEl>
                                      </p:cBhvr>
                                    </p:animEffect>
                                  </p:childTnLst>
                                </p:cTn>
                              </p:par>
                              <p:par>
                                <p:cTn id="33" presetID="10" presetClass="entr" presetSubtype="0" fill="hold" nodeType="withEffect">
                                  <p:stCondLst>
                                    <p:cond delay="0"/>
                                  </p:stCondLst>
                                  <p:childTnLst>
                                    <p:set>
                                      <p:cBhvr>
                                        <p:cTn id="34" dur="1" fill="hold">
                                          <p:stCondLst>
                                            <p:cond delay="0"/>
                                          </p:stCondLst>
                                        </p:cTn>
                                        <p:tgtEl>
                                          <p:spTgt spid="228"/>
                                        </p:tgtEl>
                                        <p:attrNameLst>
                                          <p:attrName>style.visibility</p:attrName>
                                        </p:attrNameLst>
                                      </p:cBhvr>
                                      <p:to>
                                        <p:strVal val="visible"/>
                                      </p:to>
                                    </p:set>
                                    <p:animEffect transition="in" filter="fade">
                                      <p:cBhvr>
                                        <p:cTn id="35"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311700" y="1960925"/>
            <a:ext cx="8520600" cy="79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sz="3600" dirty="0"/>
              <a:t>T</a:t>
            </a:r>
            <a:r>
              <a:rPr lang="en" sz="3600" dirty="0"/>
              <a:t>he Science of Data Governance</a:t>
            </a:r>
            <a:endParaRPr sz="3600" dirty="0"/>
          </a:p>
        </p:txBody>
      </p:sp>
      <p:sp>
        <p:nvSpPr>
          <p:cNvPr id="261" name="Google Shape;261;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Operating System: a platform for data processing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38"/>
          <p:cNvSpPr txBox="1">
            <a:spLocks noGrp="1"/>
          </p:cNvSpPr>
          <p:nvPr>
            <p:ph type="title"/>
          </p:nvPr>
        </p:nvSpPr>
        <p:spPr>
          <a:xfrm>
            <a:off x="311700" y="189600"/>
            <a:ext cx="8520600" cy="572700"/>
          </a:xfrm>
          <a:prstGeom prst="rect">
            <a:avLst/>
          </a:prstGeom>
          <a:ln w="2857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i="1" dirty="0"/>
              <a:t>The One Hacker that Governed most of our Data</a:t>
            </a:r>
            <a:endParaRPr dirty="0"/>
          </a:p>
        </p:txBody>
      </p:sp>
      <p:sp>
        <p:nvSpPr>
          <p:cNvPr id="269" name="Google Shape;269;p38"/>
          <p:cNvSpPr txBox="1"/>
          <p:nvPr/>
        </p:nvSpPr>
        <p:spPr>
          <a:xfrm>
            <a:off x="988797" y="4320424"/>
            <a:ext cx="7166405"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dirty="0">
                <a:latin typeface="Lato"/>
                <a:ea typeface="Lato"/>
                <a:cs typeface="Lato"/>
                <a:sym typeface="Lato"/>
              </a:rPr>
              <a:t>Richard Stallman</a:t>
            </a:r>
            <a:endParaRPr sz="1800" dirty="0">
              <a:latin typeface="Lato"/>
              <a:ea typeface="Lato"/>
              <a:cs typeface="Lato"/>
              <a:sym typeface="Lato"/>
            </a:endParaRPr>
          </a:p>
          <a:p>
            <a:pPr marL="0" lvl="0" indent="0" algn="ctr" rtl="0">
              <a:spcBef>
                <a:spcPts val="0"/>
              </a:spcBef>
              <a:spcAft>
                <a:spcPts val="0"/>
              </a:spcAft>
              <a:buNone/>
            </a:pPr>
            <a:r>
              <a:rPr lang="en" sz="1300" dirty="0">
                <a:latin typeface="Lato"/>
                <a:ea typeface="Lato"/>
                <a:cs typeface="Lato"/>
                <a:sym typeface="Lato"/>
              </a:rPr>
              <a:t>Founder of Free Software Foundation</a:t>
            </a:r>
            <a:endParaRPr sz="1300" dirty="0">
              <a:latin typeface="Lato"/>
              <a:ea typeface="Lato"/>
              <a:cs typeface="Lato"/>
              <a:sym typeface="Lato"/>
            </a:endParaRPr>
          </a:p>
          <a:p>
            <a:pPr marL="0" lvl="0" indent="0" algn="ctr" rtl="0">
              <a:spcBef>
                <a:spcPts val="0"/>
              </a:spcBef>
              <a:spcAft>
                <a:spcPts val="0"/>
              </a:spcAft>
              <a:buNone/>
            </a:pPr>
            <a:r>
              <a:rPr lang="en" sz="1300" dirty="0">
                <a:latin typeface="Lato"/>
                <a:ea typeface="Lato"/>
                <a:cs typeface="Lato"/>
                <a:sym typeface="Lato"/>
              </a:rPr>
              <a:t>Creator of GNU/Linux</a:t>
            </a:r>
            <a:endParaRPr sz="1300" dirty="0">
              <a:latin typeface="Lato"/>
              <a:ea typeface="Lato"/>
              <a:cs typeface="Lato"/>
              <a:sym typeface="Lato"/>
            </a:endParaRPr>
          </a:p>
        </p:txBody>
      </p:sp>
      <p:pic>
        <p:nvPicPr>
          <p:cNvPr id="270" name="Google Shape;270;p38"/>
          <p:cNvPicPr preferRelativeResize="0"/>
          <p:nvPr/>
        </p:nvPicPr>
        <p:blipFill rotWithShape="1">
          <a:blip r:embed="rId3">
            <a:alphaModFix/>
          </a:blip>
          <a:srcRect l="13088" t="2257" r="15391"/>
          <a:stretch/>
        </p:blipFill>
        <p:spPr>
          <a:xfrm>
            <a:off x="2050278" y="826473"/>
            <a:ext cx="5043442" cy="3493951"/>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t>Free Software Operating System</a:t>
            </a:r>
            <a:endParaRPr/>
          </a:p>
        </p:txBody>
      </p:sp>
      <p:pic>
        <p:nvPicPr>
          <p:cNvPr id="279" name="Google Shape;279;p39"/>
          <p:cNvPicPr preferRelativeResize="0"/>
          <p:nvPr/>
        </p:nvPicPr>
        <p:blipFill>
          <a:blip r:embed="rId3">
            <a:alphaModFix/>
          </a:blip>
          <a:stretch>
            <a:fillRect/>
          </a:stretch>
        </p:blipFill>
        <p:spPr>
          <a:xfrm>
            <a:off x="1133473" y="926375"/>
            <a:ext cx="6531326" cy="3746425"/>
          </a:xfrm>
          <a:prstGeom prst="rect">
            <a:avLst/>
          </a:prstGeom>
          <a:noFill/>
          <a:ln>
            <a:noFill/>
          </a:ln>
        </p:spPr>
      </p:pic>
      <p:pic>
        <p:nvPicPr>
          <p:cNvPr id="280" name="Google Shape;280;p39"/>
          <p:cNvPicPr preferRelativeResize="0"/>
          <p:nvPr/>
        </p:nvPicPr>
        <p:blipFill>
          <a:blip r:embed="rId4">
            <a:alphaModFix/>
          </a:blip>
          <a:stretch>
            <a:fillRect/>
          </a:stretch>
        </p:blipFill>
        <p:spPr>
          <a:xfrm>
            <a:off x="7339125" y="1183525"/>
            <a:ext cx="1038401" cy="1417376"/>
          </a:xfrm>
          <a:prstGeom prst="rect">
            <a:avLst/>
          </a:prstGeom>
          <a:noFill/>
          <a:ln>
            <a:noFill/>
          </a:ln>
        </p:spPr>
      </p:pic>
      <p:pic>
        <p:nvPicPr>
          <p:cNvPr id="281" name="Google Shape;281;p39"/>
          <p:cNvPicPr preferRelativeResize="0"/>
          <p:nvPr/>
        </p:nvPicPr>
        <p:blipFill rotWithShape="1">
          <a:blip r:embed="rId5">
            <a:alphaModFix/>
          </a:blip>
          <a:srcRect l="45325"/>
          <a:stretch/>
        </p:blipFill>
        <p:spPr>
          <a:xfrm>
            <a:off x="7908068" y="3030275"/>
            <a:ext cx="576723" cy="440476"/>
          </a:xfrm>
          <a:prstGeom prst="rect">
            <a:avLst/>
          </a:prstGeom>
          <a:noFill/>
          <a:ln>
            <a:noFill/>
          </a:ln>
        </p:spPr>
      </p:pic>
      <p:pic>
        <p:nvPicPr>
          <p:cNvPr id="282" name="Google Shape;282;p39"/>
          <p:cNvPicPr preferRelativeResize="0"/>
          <p:nvPr/>
        </p:nvPicPr>
        <p:blipFill rotWithShape="1">
          <a:blip r:embed="rId5">
            <a:alphaModFix/>
          </a:blip>
          <a:srcRect r="55329"/>
          <a:stretch/>
        </p:blipFill>
        <p:spPr>
          <a:xfrm>
            <a:off x="8013594" y="2600888"/>
            <a:ext cx="471200" cy="440476"/>
          </a:xfrm>
          <a:prstGeom prst="rect">
            <a:avLst/>
          </a:prstGeom>
          <a:noFill/>
          <a:ln>
            <a:noFill/>
          </a:ln>
        </p:spPr>
      </p:pic>
      <p:pic>
        <p:nvPicPr>
          <p:cNvPr id="283" name="Google Shape;283;p39">
            <a:hlinkClick r:id="rId6"/>
          </p:cNvPr>
          <p:cNvPicPr preferRelativeResize="0"/>
          <p:nvPr/>
        </p:nvPicPr>
        <p:blipFill rotWithShape="1">
          <a:blip r:embed="rId7">
            <a:alphaModFix/>
          </a:blip>
          <a:srcRect l="58769"/>
          <a:stretch/>
        </p:blipFill>
        <p:spPr>
          <a:xfrm>
            <a:off x="370451" y="982175"/>
            <a:ext cx="1332975" cy="2332450"/>
          </a:xfrm>
          <a:prstGeom prst="rect">
            <a:avLst/>
          </a:prstGeom>
          <a:noFill/>
          <a:ln>
            <a:noFill/>
          </a:ln>
        </p:spPr>
      </p:pic>
      <p:pic>
        <p:nvPicPr>
          <p:cNvPr id="284" name="Google Shape;284;p39"/>
          <p:cNvPicPr preferRelativeResize="0"/>
          <p:nvPr/>
        </p:nvPicPr>
        <p:blipFill>
          <a:blip r:embed="rId8">
            <a:alphaModFix/>
          </a:blip>
          <a:stretch>
            <a:fillRect/>
          </a:stretch>
        </p:blipFill>
        <p:spPr>
          <a:xfrm>
            <a:off x="6677351" y="2684682"/>
            <a:ext cx="770201" cy="629950"/>
          </a:xfrm>
          <a:prstGeom prst="rect">
            <a:avLst/>
          </a:prstGeom>
          <a:noFill/>
          <a:ln>
            <a:noFill/>
          </a:ln>
        </p:spPr>
      </p:pic>
      <p:pic>
        <p:nvPicPr>
          <p:cNvPr id="285" name="Google Shape;285;p39"/>
          <p:cNvPicPr preferRelativeResize="0"/>
          <p:nvPr/>
        </p:nvPicPr>
        <p:blipFill>
          <a:blip r:embed="rId9">
            <a:alphaModFix/>
          </a:blip>
          <a:stretch>
            <a:fillRect/>
          </a:stretch>
        </p:blipFill>
        <p:spPr>
          <a:xfrm>
            <a:off x="1763499" y="2684675"/>
            <a:ext cx="948463" cy="6299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p:nvPr/>
        </p:nvSpPr>
        <p:spPr>
          <a:xfrm>
            <a:off x="2127560" y="1157772"/>
            <a:ext cx="5106600" cy="14736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Lato"/>
                <a:ea typeface="Lato"/>
                <a:cs typeface="Lato"/>
                <a:sym typeface="Lato"/>
              </a:rPr>
              <a:t>Open Source</a:t>
            </a:r>
            <a:endParaRPr sz="1800" b="1">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Right to use </a:t>
            </a:r>
            <a:r>
              <a:rPr lang="en" sz="1800" b="1" i="1">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Right to study </a:t>
            </a:r>
            <a:r>
              <a:rPr lang="en" sz="1800" b="1" i="1">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marL="0" lvl="0" indent="0" algn="ctr" rtl="0">
              <a:spcBef>
                <a:spcPts val="0"/>
              </a:spcBef>
              <a:spcAft>
                <a:spcPts val="0"/>
              </a:spcAft>
              <a:buNone/>
            </a:pPr>
            <a:endParaRPr sz="1800" b="1">
              <a:latin typeface="Lato"/>
              <a:ea typeface="Lato"/>
              <a:cs typeface="Lato"/>
              <a:sym typeface="Lato"/>
            </a:endParaRPr>
          </a:p>
        </p:txBody>
      </p:sp>
      <p:sp>
        <p:nvSpPr>
          <p:cNvPr id="267" name="Google Shape;267;p38"/>
          <p:cNvSpPr txBox="1">
            <a:spLocks noGrp="1"/>
          </p:cNvSpPr>
          <p:nvPr>
            <p:ph type="title"/>
          </p:nvPr>
        </p:nvSpPr>
        <p:spPr>
          <a:xfrm>
            <a:off x="311700" y="189600"/>
            <a:ext cx="8520600" cy="572700"/>
          </a:xfrm>
          <a:prstGeom prst="rect">
            <a:avLst/>
          </a:prstGeom>
          <a:ln w="2857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i="1" dirty="0"/>
              <a:t>The Contractual Closure</a:t>
            </a:r>
            <a:r>
              <a:rPr lang="en" dirty="0"/>
              <a:t> on Data Governance</a:t>
            </a:r>
            <a:endParaRPr dirty="0"/>
          </a:p>
        </p:txBody>
      </p:sp>
      <p:sp>
        <p:nvSpPr>
          <p:cNvPr id="268" name="Google Shape;268;p38"/>
          <p:cNvSpPr/>
          <p:nvPr/>
        </p:nvSpPr>
        <p:spPr>
          <a:xfrm>
            <a:off x="2127560" y="3147172"/>
            <a:ext cx="5106600" cy="14736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Lato"/>
                <a:ea typeface="Lato"/>
                <a:cs typeface="Lato"/>
                <a:sym typeface="Lato"/>
              </a:rPr>
              <a:t>Free Software</a:t>
            </a:r>
            <a:endParaRPr sz="1800" b="1">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Freedom to modify </a:t>
            </a:r>
            <a:r>
              <a:rPr lang="en" sz="1800" b="1" i="1">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Freedom to distribute </a:t>
            </a:r>
            <a:r>
              <a:rPr lang="en" sz="1800" b="1" i="1">
                <a:solidFill>
                  <a:schemeClr val="dk1"/>
                </a:solidFill>
                <a:latin typeface="Lato"/>
                <a:ea typeface="Lato"/>
                <a:cs typeface="Lato"/>
                <a:sym typeface="Lato"/>
              </a:rPr>
              <a:t>modified</a:t>
            </a:r>
            <a:r>
              <a:rPr lang="en" sz="1800">
                <a:solidFill>
                  <a:schemeClr val="dk1"/>
                </a:solidFill>
                <a:latin typeface="Lato"/>
                <a:ea typeface="Lato"/>
                <a:cs typeface="Lato"/>
                <a:sym typeface="Lato"/>
              </a:rPr>
              <a:t> software</a:t>
            </a:r>
            <a:endParaRPr sz="1800" b="1">
              <a:latin typeface="Lato"/>
              <a:ea typeface="Lato"/>
              <a:cs typeface="Lato"/>
              <a:sym typeface="Lato"/>
            </a:endParaRPr>
          </a:p>
        </p:txBody>
      </p:sp>
      <p:cxnSp>
        <p:nvCxnSpPr>
          <p:cNvPr id="272" name="Google Shape;272;p38"/>
          <p:cNvCxnSpPr>
            <a:stCxn id="268" idx="1"/>
            <a:endCxn id="266" idx="1"/>
          </p:cNvCxnSpPr>
          <p:nvPr/>
        </p:nvCxnSpPr>
        <p:spPr>
          <a:xfrm rot="10800000" flipH="1">
            <a:off x="2127560" y="1894672"/>
            <a:ext cx="600" cy="1989300"/>
          </a:xfrm>
          <a:prstGeom prst="curvedConnector3">
            <a:avLst>
              <a:gd name="adj1" fmla="val -39687500"/>
            </a:avLst>
          </a:prstGeom>
          <a:noFill/>
          <a:ln w="38100" cap="flat" cmpd="sng">
            <a:solidFill>
              <a:schemeClr val="dk2"/>
            </a:solidFill>
            <a:prstDash val="solid"/>
            <a:round/>
            <a:headEnd type="none" w="med" len="med"/>
            <a:tailEnd type="triangle" w="med" len="med"/>
          </a:ln>
        </p:spPr>
      </p:cxnSp>
      <p:cxnSp>
        <p:nvCxnSpPr>
          <p:cNvPr id="273" name="Google Shape;273;p38"/>
          <p:cNvCxnSpPr>
            <a:stCxn id="266" idx="2"/>
            <a:endCxn id="268" idx="0"/>
          </p:cNvCxnSpPr>
          <p:nvPr/>
        </p:nvCxnSpPr>
        <p:spPr>
          <a:xfrm rot="-5400000" flipH="1">
            <a:off x="4423310" y="2888922"/>
            <a:ext cx="515700" cy="600"/>
          </a:xfrm>
          <a:prstGeom prst="curvedConnector3">
            <a:avLst>
              <a:gd name="adj1" fmla="val 50010"/>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99879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187905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t>Incommensurable Ideas: What is Internet?</a:t>
            </a:r>
            <a:endParaRPr dirty="0"/>
          </a:p>
        </p:txBody>
      </p:sp>
      <p:pic>
        <p:nvPicPr>
          <p:cNvPr id="2" name="Picture 1">
            <a:hlinkClick r:id="rId3"/>
            <a:extLst>
              <a:ext uri="{FF2B5EF4-FFF2-40B4-BE49-F238E27FC236}">
                <a16:creationId xmlns:a16="http://schemas.microsoft.com/office/drawing/2014/main" id="{874BDBB4-47C9-6744-9951-C5BE548E7040}"/>
              </a:ext>
            </a:extLst>
          </p:cNvPr>
          <p:cNvPicPr>
            <a:picLocks noChangeAspect="1"/>
          </p:cNvPicPr>
          <p:nvPr/>
        </p:nvPicPr>
        <p:blipFill>
          <a:blip r:embed="rId4"/>
          <a:stretch>
            <a:fillRect/>
          </a:stretch>
        </p:blipFill>
        <p:spPr>
          <a:xfrm>
            <a:off x="2015933" y="762300"/>
            <a:ext cx="5112133" cy="4149973"/>
          </a:xfrm>
          <a:prstGeom prst="rect">
            <a:avLst/>
          </a:prstGeom>
        </p:spPr>
      </p:pic>
      <p:pic>
        <p:nvPicPr>
          <p:cNvPr id="1026" name="Picture 2" descr="Happy 22nd Birthday Windows 95 — How Bill Gates Changed the Computing  Forever">
            <a:extLst>
              <a:ext uri="{FF2B5EF4-FFF2-40B4-BE49-F238E27FC236}">
                <a16:creationId xmlns:a16="http://schemas.microsoft.com/office/drawing/2014/main" id="{E88B8BE9-D748-7C4D-A07D-7215148EA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20" y="2077479"/>
            <a:ext cx="1683969" cy="988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623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title"/>
          </p:nvPr>
        </p:nvSpPr>
        <p:spPr>
          <a:xfrm>
            <a:off x="311700" y="1262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Browsers are the new operating systems</a:t>
            </a:r>
            <a:endParaRPr/>
          </a:p>
        </p:txBody>
      </p:sp>
      <p:pic>
        <p:nvPicPr>
          <p:cNvPr id="291" name="Google Shape;291;p40"/>
          <p:cNvPicPr preferRelativeResize="0"/>
          <p:nvPr/>
        </p:nvPicPr>
        <p:blipFill>
          <a:blip r:embed="rId3">
            <a:alphaModFix/>
          </a:blip>
          <a:stretch>
            <a:fillRect/>
          </a:stretch>
        </p:blipFill>
        <p:spPr>
          <a:xfrm>
            <a:off x="1676575" y="3219650"/>
            <a:ext cx="1636401" cy="1636401"/>
          </a:xfrm>
          <a:prstGeom prst="rect">
            <a:avLst/>
          </a:prstGeom>
          <a:noFill/>
          <a:ln>
            <a:noFill/>
          </a:ln>
        </p:spPr>
      </p:pic>
      <p:pic>
        <p:nvPicPr>
          <p:cNvPr id="292" name="Google Shape;292;p40"/>
          <p:cNvPicPr preferRelativeResize="0"/>
          <p:nvPr/>
        </p:nvPicPr>
        <p:blipFill>
          <a:blip r:embed="rId4">
            <a:alphaModFix/>
          </a:blip>
          <a:stretch>
            <a:fillRect/>
          </a:stretch>
        </p:blipFill>
        <p:spPr>
          <a:xfrm>
            <a:off x="1865162" y="1242225"/>
            <a:ext cx="1259226" cy="1259249"/>
          </a:xfrm>
          <a:prstGeom prst="rect">
            <a:avLst/>
          </a:prstGeom>
          <a:noFill/>
          <a:ln>
            <a:noFill/>
          </a:ln>
        </p:spPr>
      </p:pic>
      <p:pic>
        <p:nvPicPr>
          <p:cNvPr id="293" name="Google Shape;293;p40"/>
          <p:cNvPicPr preferRelativeResize="0"/>
          <p:nvPr/>
        </p:nvPicPr>
        <p:blipFill>
          <a:blip r:embed="rId5">
            <a:alphaModFix/>
          </a:blip>
          <a:stretch>
            <a:fillRect/>
          </a:stretch>
        </p:blipFill>
        <p:spPr>
          <a:xfrm>
            <a:off x="5343050" y="1157825"/>
            <a:ext cx="1259226" cy="1259226"/>
          </a:xfrm>
          <a:prstGeom prst="rect">
            <a:avLst/>
          </a:prstGeom>
          <a:noFill/>
          <a:ln>
            <a:noFill/>
          </a:ln>
        </p:spPr>
      </p:pic>
      <p:pic>
        <p:nvPicPr>
          <p:cNvPr id="294" name="Google Shape;294;p40"/>
          <p:cNvPicPr preferRelativeResize="0"/>
          <p:nvPr/>
        </p:nvPicPr>
        <p:blipFill>
          <a:blip r:embed="rId6">
            <a:alphaModFix/>
          </a:blip>
          <a:stretch>
            <a:fillRect/>
          </a:stretch>
        </p:blipFill>
        <p:spPr>
          <a:xfrm>
            <a:off x="6585488" y="3230788"/>
            <a:ext cx="1008151" cy="1183876"/>
          </a:xfrm>
          <a:prstGeom prst="rect">
            <a:avLst/>
          </a:prstGeom>
          <a:noFill/>
          <a:ln>
            <a:noFill/>
          </a:ln>
        </p:spPr>
      </p:pic>
      <p:sp>
        <p:nvSpPr>
          <p:cNvPr id="295" name="Google Shape;295;p40"/>
          <p:cNvSpPr txBox="1"/>
          <p:nvPr/>
        </p:nvSpPr>
        <p:spPr>
          <a:xfrm>
            <a:off x="1540925" y="2420463"/>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Chromium</a:t>
            </a:r>
            <a:endParaRPr sz="1900" b="1">
              <a:solidFill>
                <a:schemeClr val="dk2"/>
              </a:solidFill>
              <a:latin typeface="Lato"/>
              <a:ea typeface="Lato"/>
              <a:cs typeface="Lato"/>
              <a:sym typeface="Lato"/>
            </a:endParaRPr>
          </a:p>
        </p:txBody>
      </p:sp>
      <p:sp>
        <p:nvSpPr>
          <p:cNvPr id="296" name="Google Shape;296;p40"/>
          <p:cNvSpPr txBox="1"/>
          <p:nvPr/>
        </p:nvSpPr>
        <p:spPr>
          <a:xfrm>
            <a:off x="6135713" y="4292563"/>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Brave</a:t>
            </a:r>
            <a:endParaRPr sz="1900" b="1">
              <a:solidFill>
                <a:schemeClr val="dk2"/>
              </a:solidFill>
              <a:latin typeface="Lato"/>
              <a:ea typeface="Lato"/>
              <a:cs typeface="Lato"/>
              <a:sym typeface="Lato"/>
            </a:endParaRPr>
          </a:p>
        </p:txBody>
      </p:sp>
      <p:sp>
        <p:nvSpPr>
          <p:cNvPr id="297" name="Google Shape;297;p40"/>
          <p:cNvSpPr txBox="1"/>
          <p:nvPr/>
        </p:nvSpPr>
        <p:spPr>
          <a:xfrm>
            <a:off x="5018800" y="2301225"/>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Microsoft Edge</a:t>
            </a:r>
            <a:endParaRPr sz="1900" b="1">
              <a:solidFill>
                <a:schemeClr val="dk2"/>
              </a:solidFill>
              <a:latin typeface="Lato"/>
              <a:ea typeface="Lato"/>
              <a:cs typeface="Lato"/>
              <a:sym typeface="Lato"/>
            </a:endParaRPr>
          </a:p>
        </p:txBody>
      </p:sp>
      <p:sp>
        <p:nvSpPr>
          <p:cNvPr id="298" name="Google Shape;298;p40"/>
          <p:cNvSpPr txBox="1"/>
          <p:nvPr/>
        </p:nvSpPr>
        <p:spPr>
          <a:xfrm>
            <a:off x="1540925" y="4541900"/>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Google Chrome</a:t>
            </a:r>
            <a:endParaRPr sz="1900" b="1">
              <a:solidFill>
                <a:schemeClr val="dk2"/>
              </a:solidFill>
              <a:latin typeface="Lato"/>
              <a:ea typeface="Lato"/>
              <a:cs typeface="Lato"/>
              <a:sym typeface="Lato"/>
            </a:endParaRPr>
          </a:p>
        </p:txBody>
      </p:sp>
      <p:cxnSp>
        <p:nvCxnSpPr>
          <p:cNvPr id="299" name="Google Shape;299;p40"/>
          <p:cNvCxnSpPr>
            <a:stCxn id="292" idx="3"/>
            <a:endCxn id="293" idx="1"/>
          </p:cNvCxnSpPr>
          <p:nvPr/>
        </p:nvCxnSpPr>
        <p:spPr>
          <a:xfrm rot="10800000" flipH="1">
            <a:off x="3124388" y="1787549"/>
            <a:ext cx="2218800" cy="84300"/>
          </a:xfrm>
          <a:prstGeom prst="curvedConnector3">
            <a:avLst>
              <a:gd name="adj1" fmla="val 50002"/>
            </a:avLst>
          </a:prstGeom>
          <a:noFill/>
          <a:ln w="9525" cap="flat" cmpd="sng">
            <a:solidFill>
              <a:schemeClr val="dk2"/>
            </a:solidFill>
            <a:prstDash val="solid"/>
            <a:round/>
            <a:headEnd type="none" w="med" len="med"/>
            <a:tailEnd type="triangle" w="med" len="med"/>
          </a:ln>
        </p:spPr>
      </p:cxnSp>
      <p:cxnSp>
        <p:nvCxnSpPr>
          <p:cNvPr id="300" name="Google Shape;300;p40"/>
          <p:cNvCxnSpPr>
            <a:stCxn id="292" idx="3"/>
            <a:endCxn id="294" idx="1"/>
          </p:cNvCxnSpPr>
          <p:nvPr/>
        </p:nvCxnSpPr>
        <p:spPr>
          <a:xfrm>
            <a:off x="3124388" y="1871849"/>
            <a:ext cx="3461100" cy="1950900"/>
          </a:xfrm>
          <a:prstGeom prst="curvedConnector3">
            <a:avLst>
              <a:gd name="adj1" fmla="val 49999"/>
            </a:avLst>
          </a:prstGeom>
          <a:noFill/>
          <a:ln w="9525" cap="flat" cmpd="sng">
            <a:solidFill>
              <a:schemeClr val="dk2"/>
            </a:solidFill>
            <a:prstDash val="solid"/>
            <a:round/>
            <a:headEnd type="none" w="med" len="med"/>
            <a:tailEnd type="triangle" w="med" len="med"/>
          </a:ln>
        </p:spPr>
      </p:cxnSp>
      <p:sp>
        <p:nvSpPr>
          <p:cNvPr id="301" name="Google Shape;301;p40"/>
          <p:cNvSpPr txBox="1"/>
          <p:nvPr/>
        </p:nvSpPr>
        <p:spPr>
          <a:xfrm>
            <a:off x="1819775" y="903075"/>
            <a:ext cx="135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open-source</a:t>
            </a:r>
            <a:endParaRPr sz="1600">
              <a:latin typeface="Lato"/>
              <a:ea typeface="Lato"/>
              <a:cs typeface="Lato"/>
              <a:sym typeface="Lato"/>
            </a:endParaRPr>
          </a:p>
        </p:txBody>
      </p:sp>
      <p:sp>
        <p:nvSpPr>
          <p:cNvPr id="302" name="Google Shape;302;p40"/>
          <p:cNvSpPr txBox="1"/>
          <p:nvPr/>
        </p:nvSpPr>
        <p:spPr>
          <a:xfrm>
            <a:off x="5175650" y="828175"/>
            <a:ext cx="163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closed-source</a:t>
            </a:r>
            <a:endParaRPr sz="1600">
              <a:latin typeface="Lato"/>
              <a:ea typeface="Lato"/>
              <a:cs typeface="Lato"/>
              <a:sym typeface="Lato"/>
            </a:endParaRPr>
          </a:p>
        </p:txBody>
      </p:sp>
      <p:sp>
        <p:nvSpPr>
          <p:cNvPr id="303" name="Google Shape;303;p40"/>
          <p:cNvSpPr txBox="1"/>
          <p:nvPr/>
        </p:nvSpPr>
        <p:spPr>
          <a:xfrm>
            <a:off x="6414575" y="2875900"/>
            <a:ext cx="135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open-source</a:t>
            </a:r>
            <a:endParaRPr sz="1600">
              <a:latin typeface="Lato"/>
              <a:ea typeface="Lato"/>
              <a:cs typeface="Lato"/>
              <a:sym typeface="Lato"/>
            </a:endParaRPr>
          </a:p>
        </p:txBody>
      </p:sp>
      <p:sp>
        <p:nvSpPr>
          <p:cNvPr id="304" name="Google Shape;304;p40"/>
          <p:cNvSpPr txBox="1"/>
          <p:nvPr/>
        </p:nvSpPr>
        <p:spPr>
          <a:xfrm>
            <a:off x="1676525" y="3052200"/>
            <a:ext cx="163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closed-source</a:t>
            </a:r>
            <a:endParaRPr sz="1600">
              <a:latin typeface="Lato"/>
              <a:ea typeface="Lato"/>
              <a:cs typeface="Lato"/>
              <a:sym typeface="Lato"/>
            </a:endParaRPr>
          </a:p>
        </p:txBody>
      </p:sp>
      <p:cxnSp>
        <p:nvCxnSpPr>
          <p:cNvPr id="305" name="Google Shape;305;p40"/>
          <p:cNvCxnSpPr>
            <a:stCxn id="292" idx="1"/>
            <a:endCxn id="291" idx="1"/>
          </p:cNvCxnSpPr>
          <p:nvPr/>
        </p:nvCxnSpPr>
        <p:spPr>
          <a:xfrm flipH="1">
            <a:off x="1676462" y="1871849"/>
            <a:ext cx="188700" cy="2166000"/>
          </a:xfrm>
          <a:prstGeom prst="curvedConnector3">
            <a:avLst>
              <a:gd name="adj1" fmla="val 226133"/>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6"/>
          <p:cNvSpPr txBox="1"/>
          <p:nvPr/>
        </p:nvSpPr>
        <p:spPr>
          <a:xfrm>
            <a:off x="3384900" y="1534625"/>
            <a:ext cx="2374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Hyperlink</a:t>
            </a:r>
            <a:endParaRPr sz="2400" b="1">
              <a:latin typeface="Lato"/>
              <a:ea typeface="Lato"/>
              <a:cs typeface="Lato"/>
              <a:sym typeface="Lato"/>
            </a:endParaRPr>
          </a:p>
        </p:txBody>
      </p:sp>
      <p:sp>
        <p:nvSpPr>
          <p:cNvPr id="370" name="Google Shape;370;p46"/>
          <p:cNvSpPr txBox="1"/>
          <p:nvPr/>
        </p:nvSpPr>
        <p:spPr>
          <a:xfrm>
            <a:off x="6940450" y="1451388"/>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Value</a:t>
            </a:r>
            <a:endParaRPr sz="2400" b="1">
              <a:latin typeface="Lato"/>
              <a:ea typeface="Lato"/>
              <a:cs typeface="Lato"/>
              <a:sym typeface="Lato"/>
            </a:endParaRPr>
          </a:p>
        </p:txBody>
      </p:sp>
      <p:sp>
        <p:nvSpPr>
          <p:cNvPr id="371" name="Google Shape;371;p46"/>
          <p:cNvSpPr txBox="1"/>
          <p:nvPr/>
        </p:nvSpPr>
        <p:spPr>
          <a:xfrm>
            <a:off x="1040150" y="1534625"/>
            <a:ext cx="1312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Key</a:t>
            </a:r>
            <a:endParaRPr sz="2400" b="1">
              <a:latin typeface="Lato"/>
              <a:ea typeface="Lato"/>
              <a:cs typeface="Lato"/>
              <a:sym typeface="Lato"/>
            </a:endParaRPr>
          </a:p>
        </p:txBody>
      </p:sp>
      <p:pic>
        <p:nvPicPr>
          <p:cNvPr id="372" name="Google Shape;372;p46"/>
          <p:cNvPicPr preferRelativeResize="0"/>
          <p:nvPr/>
        </p:nvPicPr>
        <p:blipFill>
          <a:blip r:embed="rId3">
            <a:alphaModFix/>
          </a:blip>
          <a:stretch>
            <a:fillRect/>
          </a:stretch>
        </p:blipFill>
        <p:spPr>
          <a:xfrm>
            <a:off x="4294957" y="2530475"/>
            <a:ext cx="554082" cy="554099"/>
          </a:xfrm>
          <a:prstGeom prst="rect">
            <a:avLst/>
          </a:prstGeom>
          <a:noFill/>
          <a:ln>
            <a:noFill/>
          </a:ln>
        </p:spPr>
      </p:pic>
      <p:pic>
        <p:nvPicPr>
          <p:cNvPr id="373" name="Google Shape;373;p46"/>
          <p:cNvPicPr preferRelativeResize="0"/>
          <p:nvPr/>
        </p:nvPicPr>
        <p:blipFill>
          <a:blip r:embed="rId4">
            <a:alphaModFix/>
          </a:blip>
          <a:stretch>
            <a:fillRect/>
          </a:stretch>
        </p:blipFill>
        <p:spPr>
          <a:xfrm>
            <a:off x="1025953" y="2826609"/>
            <a:ext cx="1506200" cy="1506200"/>
          </a:xfrm>
          <a:prstGeom prst="rect">
            <a:avLst/>
          </a:prstGeom>
          <a:noFill/>
          <a:ln>
            <a:noFill/>
          </a:ln>
        </p:spPr>
      </p:pic>
      <p:sp>
        <p:nvSpPr>
          <p:cNvPr id="374" name="Google Shape;374;p46"/>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The Universal Component for Data Organisation</a:t>
            </a:r>
            <a:endParaRPr sz="2420" b="1"/>
          </a:p>
        </p:txBody>
      </p:sp>
      <p:sp>
        <p:nvSpPr>
          <p:cNvPr id="375" name="Google Shape;375;p46"/>
          <p:cNvSpPr/>
          <p:nvPr/>
        </p:nvSpPr>
        <p:spPr>
          <a:xfrm>
            <a:off x="2903300" y="3239225"/>
            <a:ext cx="3545700" cy="5145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uFill>
                  <a:noFill/>
                </a:uFill>
                <a:hlinkClick r:id="" action="ppaction://noaction">
                  <a:extLst>
                    <a:ext uri="{A12FA001-AC4F-418D-AE19-62706E023703}">
                      <ahyp:hlinkClr xmlns:ahyp="http://schemas.microsoft.com/office/drawing/2018/hyperlinkcolor" val="tx"/>
                    </a:ext>
                  </a:extLst>
                </a:hlinkClick>
              </a:rPr>
              <a:t>why directed link is a form of universal data abstraction </a:t>
            </a:r>
            <a:endParaRPr sz="900" b="1">
              <a:solidFill>
                <a:schemeClr val="lt1"/>
              </a:solidFill>
            </a:endParaRPr>
          </a:p>
        </p:txBody>
      </p:sp>
      <p:pic>
        <p:nvPicPr>
          <p:cNvPr id="376" name="Google Shape;376;p46"/>
          <p:cNvPicPr preferRelativeResize="0"/>
          <p:nvPr/>
        </p:nvPicPr>
        <p:blipFill>
          <a:blip r:embed="rId5">
            <a:alphaModFix/>
          </a:blip>
          <a:stretch>
            <a:fillRect/>
          </a:stretch>
        </p:blipFill>
        <p:spPr>
          <a:xfrm>
            <a:off x="6820145" y="3080475"/>
            <a:ext cx="1353854" cy="998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Organized as Multi-Dimensional Maps</a:t>
            </a:r>
            <a:endParaRPr/>
          </a:p>
        </p:txBody>
      </p:sp>
      <p:pic>
        <p:nvPicPr>
          <p:cNvPr id="382" name="Google Shape;382;p47"/>
          <p:cNvPicPr preferRelativeResize="0"/>
          <p:nvPr/>
        </p:nvPicPr>
        <p:blipFill>
          <a:blip r:embed="rId3">
            <a:alphaModFix/>
          </a:blip>
          <a:stretch>
            <a:fillRect/>
          </a:stretch>
        </p:blipFill>
        <p:spPr>
          <a:xfrm>
            <a:off x="753225" y="1078075"/>
            <a:ext cx="2781099" cy="1176900"/>
          </a:xfrm>
          <a:prstGeom prst="rect">
            <a:avLst/>
          </a:prstGeom>
          <a:noFill/>
          <a:ln>
            <a:noFill/>
          </a:ln>
        </p:spPr>
      </p:pic>
      <p:pic>
        <p:nvPicPr>
          <p:cNvPr id="383" name="Google Shape;383;p47"/>
          <p:cNvPicPr preferRelativeResize="0"/>
          <p:nvPr/>
        </p:nvPicPr>
        <p:blipFill rotWithShape="1">
          <a:blip r:embed="rId4">
            <a:alphaModFix/>
          </a:blip>
          <a:srcRect t="31749"/>
          <a:stretch/>
        </p:blipFill>
        <p:spPr>
          <a:xfrm>
            <a:off x="4297950" y="821900"/>
            <a:ext cx="4794650" cy="1894700"/>
          </a:xfrm>
          <a:prstGeom prst="rect">
            <a:avLst/>
          </a:prstGeom>
          <a:noFill/>
          <a:ln>
            <a:noFill/>
          </a:ln>
        </p:spPr>
      </p:pic>
      <p:pic>
        <p:nvPicPr>
          <p:cNvPr id="384" name="Google Shape;384;p47">
            <a:hlinkClick r:id="rId5"/>
          </p:cNvPr>
          <p:cNvPicPr preferRelativeResize="0"/>
          <p:nvPr/>
        </p:nvPicPr>
        <p:blipFill rotWithShape="1">
          <a:blip r:embed="rId6">
            <a:alphaModFix/>
          </a:blip>
          <a:srcRect b="25650"/>
          <a:stretch/>
        </p:blipFill>
        <p:spPr>
          <a:xfrm>
            <a:off x="4306200" y="2776200"/>
            <a:ext cx="4778151" cy="2200926"/>
          </a:xfrm>
          <a:prstGeom prst="rect">
            <a:avLst/>
          </a:prstGeom>
          <a:noFill/>
          <a:ln>
            <a:noFill/>
          </a:ln>
        </p:spPr>
      </p:pic>
      <p:pic>
        <p:nvPicPr>
          <p:cNvPr id="385" name="Google Shape;385;p47">
            <a:hlinkClick r:id="rId7"/>
          </p:cNvPr>
          <p:cNvPicPr preferRelativeResize="0"/>
          <p:nvPr/>
        </p:nvPicPr>
        <p:blipFill>
          <a:blip r:embed="rId8">
            <a:alphaModFix/>
          </a:blip>
          <a:stretch>
            <a:fillRect/>
          </a:stretch>
        </p:blipFill>
        <p:spPr>
          <a:xfrm>
            <a:off x="44425" y="2776200"/>
            <a:ext cx="4198702" cy="220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8"/>
          <p:cNvSpPr txBox="1"/>
          <p:nvPr/>
        </p:nvSpPr>
        <p:spPr>
          <a:xfrm>
            <a:off x="796725" y="1397238"/>
            <a:ext cx="2374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Input</a:t>
            </a:r>
            <a:endParaRPr sz="2400" b="1">
              <a:latin typeface="Lato"/>
              <a:ea typeface="Lato"/>
              <a:cs typeface="Lato"/>
              <a:sym typeface="Lato"/>
            </a:endParaRPr>
          </a:p>
        </p:txBody>
      </p:sp>
      <p:sp>
        <p:nvSpPr>
          <p:cNvPr id="391" name="Google Shape;391;p48"/>
          <p:cNvSpPr txBox="1"/>
          <p:nvPr/>
        </p:nvSpPr>
        <p:spPr>
          <a:xfrm>
            <a:off x="6453313" y="1406438"/>
            <a:ext cx="13641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Output</a:t>
            </a:r>
            <a:endParaRPr sz="2400" b="1">
              <a:latin typeface="Lato"/>
              <a:ea typeface="Lato"/>
              <a:cs typeface="Lato"/>
              <a:sym typeface="Lato"/>
            </a:endParaRPr>
          </a:p>
        </p:txBody>
      </p:sp>
      <p:sp>
        <p:nvSpPr>
          <p:cNvPr id="392" name="Google Shape;392;p48"/>
          <p:cNvSpPr txBox="1"/>
          <p:nvPr/>
        </p:nvSpPr>
        <p:spPr>
          <a:xfrm>
            <a:off x="3658350" y="1418525"/>
            <a:ext cx="1827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Algorithm</a:t>
            </a:r>
            <a:endParaRPr sz="2400" b="1">
              <a:latin typeface="Lato"/>
              <a:ea typeface="Lato"/>
              <a:cs typeface="Lato"/>
              <a:sym typeface="Lato"/>
            </a:endParaRPr>
          </a:p>
        </p:txBody>
      </p:sp>
      <p:sp>
        <p:nvSpPr>
          <p:cNvPr id="393" name="Google Shape;393;p48"/>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Data Processing</a:t>
            </a:r>
            <a:endParaRPr sz="2420" b="1"/>
          </a:p>
        </p:txBody>
      </p:sp>
      <p:pic>
        <p:nvPicPr>
          <p:cNvPr id="394" name="Google Shape;394;p48"/>
          <p:cNvPicPr preferRelativeResize="0"/>
          <p:nvPr/>
        </p:nvPicPr>
        <p:blipFill>
          <a:blip r:embed="rId3">
            <a:alphaModFix/>
          </a:blip>
          <a:stretch>
            <a:fillRect/>
          </a:stretch>
        </p:blipFill>
        <p:spPr>
          <a:xfrm>
            <a:off x="3986247" y="2094037"/>
            <a:ext cx="1171526" cy="1080076"/>
          </a:xfrm>
          <a:prstGeom prst="rect">
            <a:avLst/>
          </a:prstGeom>
          <a:noFill/>
          <a:ln>
            <a:noFill/>
          </a:ln>
        </p:spPr>
      </p:pic>
      <p:pic>
        <p:nvPicPr>
          <p:cNvPr id="395" name="Google Shape;395;p48"/>
          <p:cNvPicPr preferRelativeResize="0"/>
          <p:nvPr/>
        </p:nvPicPr>
        <p:blipFill>
          <a:blip r:embed="rId4">
            <a:alphaModFix/>
          </a:blip>
          <a:stretch>
            <a:fillRect/>
          </a:stretch>
        </p:blipFill>
        <p:spPr>
          <a:xfrm>
            <a:off x="1133600" y="2799939"/>
            <a:ext cx="2465651" cy="1516950"/>
          </a:xfrm>
          <a:prstGeom prst="rect">
            <a:avLst/>
          </a:prstGeom>
          <a:noFill/>
          <a:ln>
            <a:noFill/>
          </a:ln>
        </p:spPr>
      </p:pic>
      <p:pic>
        <p:nvPicPr>
          <p:cNvPr id="396" name="Google Shape;396;p48"/>
          <p:cNvPicPr preferRelativeResize="0"/>
          <p:nvPr/>
        </p:nvPicPr>
        <p:blipFill>
          <a:blip r:embed="rId5">
            <a:alphaModFix/>
          </a:blip>
          <a:stretch>
            <a:fillRect/>
          </a:stretch>
        </p:blipFill>
        <p:spPr>
          <a:xfrm>
            <a:off x="6400174" y="2827531"/>
            <a:ext cx="2374202" cy="1480158"/>
          </a:xfrm>
          <a:prstGeom prst="rect">
            <a:avLst/>
          </a:prstGeom>
          <a:noFill/>
          <a:ln>
            <a:noFill/>
          </a:ln>
        </p:spPr>
      </p:pic>
      <p:sp>
        <p:nvSpPr>
          <p:cNvPr id="397" name="Google Shape;397;p48"/>
          <p:cNvSpPr/>
          <p:nvPr/>
        </p:nvSpPr>
        <p:spPr>
          <a:xfrm>
            <a:off x="3161400" y="3239225"/>
            <a:ext cx="2821200" cy="5145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uFill>
                  <a:noFill/>
                </a:uFill>
                <a:hlinkClick r:id="" action="ppaction://noaction">
                  <a:extLst>
                    <a:ext uri="{A12FA001-AC4F-418D-AE19-62706E023703}">
                      <ahyp:hlinkClr xmlns:ahyp="http://schemas.microsoft.com/office/drawing/2018/hyperlinkcolor" val="tx"/>
                    </a:ext>
                  </a:extLst>
                </a:hlinkClick>
              </a:rPr>
              <a:t>All algorithms are representable as functions</a:t>
            </a:r>
            <a:endParaRPr sz="900" b="1">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9"/>
          <p:cNvSpPr txBox="1"/>
          <p:nvPr/>
        </p:nvSpPr>
        <p:spPr>
          <a:xfrm>
            <a:off x="3384900" y="1095213"/>
            <a:ext cx="2374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Lato"/>
                <a:ea typeface="Lato"/>
                <a:cs typeface="Lato"/>
                <a:sym typeface="Lato"/>
              </a:rPr>
              <a:t>Plan</a:t>
            </a:r>
            <a:endParaRPr sz="2000" b="1">
              <a:latin typeface="Lato"/>
              <a:ea typeface="Lato"/>
              <a:cs typeface="Lato"/>
              <a:sym typeface="Lato"/>
            </a:endParaRPr>
          </a:p>
          <a:p>
            <a:pPr marL="0" lvl="0" indent="0" algn="ctr" rtl="0">
              <a:spcBef>
                <a:spcPts val="0"/>
              </a:spcBef>
              <a:spcAft>
                <a:spcPts val="0"/>
              </a:spcAft>
              <a:buNone/>
            </a:pPr>
            <a:r>
              <a:rPr lang="en" sz="2000" b="1">
                <a:latin typeface="Lato"/>
                <a:ea typeface="Lato"/>
                <a:cs typeface="Lato"/>
                <a:sym typeface="Lato"/>
              </a:rPr>
              <a:t>Execution</a:t>
            </a:r>
            <a:endParaRPr sz="2000" b="1">
              <a:latin typeface="Lato"/>
              <a:ea typeface="Lato"/>
              <a:cs typeface="Lato"/>
              <a:sym typeface="Lato"/>
            </a:endParaRPr>
          </a:p>
        </p:txBody>
      </p:sp>
      <p:sp>
        <p:nvSpPr>
          <p:cNvPr id="403" name="Google Shape;403;p49"/>
          <p:cNvSpPr txBox="1"/>
          <p:nvPr/>
        </p:nvSpPr>
        <p:spPr>
          <a:xfrm>
            <a:off x="6219850" y="1451400"/>
            <a:ext cx="2571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Actual Resource Allocation</a:t>
            </a:r>
            <a:endParaRPr sz="2400" b="1">
              <a:latin typeface="Lato"/>
              <a:ea typeface="Lato"/>
              <a:cs typeface="Lato"/>
              <a:sym typeface="Lato"/>
            </a:endParaRPr>
          </a:p>
        </p:txBody>
      </p:sp>
      <p:sp>
        <p:nvSpPr>
          <p:cNvPr id="404" name="Google Shape;404;p49"/>
          <p:cNvSpPr txBox="1"/>
          <p:nvPr/>
        </p:nvSpPr>
        <p:spPr>
          <a:xfrm>
            <a:off x="311700" y="1534625"/>
            <a:ext cx="2646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Desirable Resource</a:t>
            </a:r>
            <a:endParaRPr sz="2400" b="1">
              <a:latin typeface="Lato"/>
              <a:ea typeface="Lato"/>
              <a:cs typeface="Lato"/>
              <a:sym typeface="Lato"/>
            </a:endParaRPr>
          </a:p>
          <a:p>
            <a:pPr marL="0" lvl="0" indent="0" algn="ctr" rtl="0">
              <a:spcBef>
                <a:spcPts val="0"/>
              </a:spcBef>
              <a:spcAft>
                <a:spcPts val="0"/>
              </a:spcAft>
              <a:buNone/>
            </a:pPr>
            <a:r>
              <a:rPr lang="en" sz="2400" b="1">
                <a:latin typeface="Lato"/>
                <a:ea typeface="Lato"/>
                <a:cs typeface="Lato"/>
                <a:sym typeface="Lato"/>
              </a:rPr>
              <a:t>Allocation</a:t>
            </a:r>
            <a:endParaRPr sz="2400" b="1">
              <a:latin typeface="Lato"/>
              <a:ea typeface="Lato"/>
              <a:cs typeface="Lato"/>
              <a:sym typeface="Lato"/>
            </a:endParaRPr>
          </a:p>
        </p:txBody>
      </p:sp>
      <p:sp>
        <p:nvSpPr>
          <p:cNvPr id="405" name="Google Shape;405;p49"/>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Data Deployment</a:t>
            </a:r>
            <a:endParaRPr sz="2420" b="1"/>
          </a:p>
        </p:txBody>
      </p:sp>
      <p:pic>
        <p:nvPicPr>
          <p:cNvPr id="406" name="Google Shape;406;p49">
            <a:hlinkClick r:id="rId3"/>
          </p:cNvPr>
          <p:cNvPicPr preferRelativeResize="0"/>
          <p:nvPr/>
        </p:nvPicPr>
        <p:blipFill rotWithShape="1">
          <a:blip r:embed="rId4">
            <a:alphaModFix/>
          </a:blip>
          <a:srcRect r="81646"/>
          <a:stretch/>
        </p:blipFill>
        <p:spPr>
          <a:xfrm>
            <a:off x="6628328" y="2778250"/>
            <a:ext cx="1351898" cy="1303425"/>
          </a:xfrm>
          <a:prstGeom prst="rect">
            <a:avLst/>
          </a:prstGeom>
          <a:noFill/>
          <a:ln>
            <a:noFill/>
          </a:ln>
        </p:spPr>
      </p:pic>
      <p:pic>
        <p:nvPicPr>
          <p:cNvPr id="407" name="Google Shape;407;p49">
            <a:hlinkClick r:id="rId3"/>
          </p:cNvPr>
          <p:cNvPicPr preferRelativeResize="0"/>
          <p:nvPr/>
        </p:nvPicPr>
        <p:blipFill rotWithShape="1">
          <a:blip r:embed="rId4">
            <a:alphaModFix/>
          </a:blip>
          <a:srcRect l="22648"/>
          <a:stretch/>
        </p:blipFill>
        <p:spPr>
          <a:xfrm>
            <a:off x="5894645" y="4168800"/>
            <a:ext cx="2819277" cy="645000"/>
          </a:xfrm>
          <a:prstGeom prst="rect">
            <a:avLst/>
          </a:prstGeom>
          <a:noFill/>
          <a:ln>
            <a:noFill/>
          </a:ln>
        </p:spPr>
      </p:pic>
      <p:pic>
        <p:nvPicPr>
          <p:cNvPr id="408" name="Google Shape;408;p49">
            <a:hlinkClick r:id="rId5"/>
          </p:cNvPr>
          <p:cNvPicPr preferRelativeResize="0"/>
          <p:nvPr/>
        </p:nvPicPr>
        <p:blipFill>
          <a:blip r:embed="rId6">
            <a:alphaModFix/>
          </a:blip>
          <a:stretch>
            <a:fillRect/>
          </a:stretch>
        </p:blipFill>
        <p:spPr>
          <a:xfrm>
            <a:off x="759352" y="2554450"/>
            <a:ext cx="1751000" cy="1751025"/>
          </a:xfrm>
          <a:prstGeom prst="rect">
            <a:avLst/>
          </a:prstGeom>
          <a:noFill/>
          <a:ln>
            <a:noFill/>
          </a:ln>
        </p:spPr>
      </p:pic>
      <p:sp>
        <p:nvSpPr>
          <p:cNvPr id="409" name="Google Shape;409;p49"/>
          <p:cNvSpPr txBox="1"/>
          <p:nvPr/>
        </p:nvSpPr>
        <p:spPr>
          <a:xfrm>
            <a:off x="192200" y="4168800"/>
            <a:ext cx="3143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1C4587"/>
                </a:solidFill>
                <a:uFill>
                  <a:noFill/>
                </a:uFill>
                <a:hlinkClick r:id="rId5">
                  <a:extLst>
                    <a:ext uri="{A12FA001-AC4F-418D-AE19-62706E023703}">
                      <ahyp:hlinkClr xmlns:ahyp="http://schemas.microsoft.com/office/drawing/2018/hyperlinkcolor" val="tx"/>
                    </a:ext>
                  </a:extLst>
                </a:hlinkClick>
              </a:rPr>
              <a:t>a data serialization</a:t>
            </a:r>
            <a:endParaRPr sz="1200">
              <a:solidFill>
                <a:srgbClr val="1C4587"/>
              </a:solidFill>
            </a:endParaRPr>
          </a:p>
          <a:p>
            <a:pPr marL="0" lvl="0" indent="0" algn="ctr" rtl="0">
              <a:lnSpc>
                <a:spcPct val="115000"/>
              </a:lnSpc>
              <a:spcBef>
                <a:spcPts val="0"/>
              </a:spcBef>
              <a:spcAft>
                <a:spcPts val="0"/>
              </a:spcAft>
              <a:buNone/>
            </a:pPr>
            <a:r>
              <a:rPr lang="en" sz="1200">
                <a:solidFill>
                  <a:srgbClr val="1C4587"/>
                </a:solidFill>
                <a:uFill>
                  <a:noFill/>
                </a:uFill>
                <a:hlinkClick r:id="rId5">
                  <a:extLst>
                    <a:ext uri="{A12FA001-AC4F-418D-AE19-62706E023703}">
                      <ahyp:hlinkClr xmlns:ahyp="http://schemas.microsoft.com/office/drawing/2018/hyperlinkcolor" val="tx"/>
                    </a:ext>
                  </a:extLst>
                </a:hlinkClick>
              </a:rPr>
              <a:t>  standard for all computing services</a:t>
            </a:r>
            <a:endParaRPr>
              <a:solidFill>
                <a:srgbClr val="1C4587"/>
              </a:solidFill>
              <a:latin typeface="Lato"/>
              <a:ea typeface="Lato"/>
              <a:cs typeface="Lato"/>
              <a:sym typeface="Lato"/>
            </a:endParaRPr>
          </a:p>
        </p:txBody>
      </p:sp>
      <p:sp>
        <p:nvSpPr>
          <p:cNvPr id="410" name="Google Shape;410;p49"/>
          <p:cNvSpPr/>
          <p:nvPr/>
        </p:nvSpPr>
        <p:spPr>
          <a:xfrm>
            <a:off x="3161400" y="3239225"/>
            <a:ext cx="2821200" cy="5145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uFill>
                  <a:noFill/>
                </a:uFill>
                <a:hlinkClick r:id="rId7">
                  <a:extLst>
                    <a:ext uri="{A12FA001-AC4F-418D-AE19-62706E023703}">
                      <ahyp:hlinkClr xmlns:ahyp="http://schemas.microsoft.com/office/drawing/2018/hyperlinkcolor" val="tx"/>
                    </a:ext>
                  </a:extLst>
                </a:hlinkClick>
              </a:rPr>
              <a:t>All computing services can be managed as named resources</a:t>
            </a:r>
            <a:endParaRPr sz="900">
              <a:solidFill>
                <a:schemeClr val="lt1"/>
              </a:solidFill>
            </a:endParaRPr>
          </a:p>
        </p:txBody>
      </p:sp>
      <p:pic>
        <p:nvPicPr>
          <p:cNvPr id="411" name="Google Shape;411;p49"/>
          <p:cNvPicPr preferRelativeResize="0"/>
          <p:nvPr/>
        </p:nvPicPr>
        <p:blipFill>
          <a:blip r:embed="rId8">
            <a:alphaModFix/>
          </a:blip>
          <a:stretch>
            <a:fillRect/>
          </a:stretch>
        </p:blipFill>
        <p:spPr>
          <a:xfrm>
            <a:off x="3453124" y="1792549"/>
            <a:ext cx="2232431" cy="1446675"/>
          </a:xfrm>
          <a:prstGeom prst="rect">
            <a:avLst/>
          </a:prstGeom>
          <a:noFill/>
          <a:ln>
            <a:noFill/>
          </a:ln>
        </p:spPr>
      </p:pic>
      <p:sp>
        <p:nvSpPr>
          <p:cNvPr id="412" name="Google Shape;412;p49"/>
          <p:cNvSpPr txBox="1"/>
          <p:nvPr/>
        </p:nvSpPr>
        <p:spPr>
          <a:xfrm>
            <a:off x="2821100" y="3753725"/>
            <a:ext cx="3591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Lato"/>
                <a:ea typeface="Lato"/>
                <a:cs typeface="Lato"/>
                <a:sym typeface="Lato"/>
              </a:rPr>
              <a:t>Extra Reading: </a:t>
            </a:r>
            <a:r>
              <a:rPr lang="en" sz="1000">
                <a:solidFill>
                  <a:srgbClr val="073763"/>
                </a:solidFill>
                <a:uFill>
                  <a:noFill/>
                </a:uFill>
                <a:latin typeface="Lato"/>
                <a:ea typeface="Lato"/>
                <a:cs typeface="Lato"/>
                <a:sym typeface="Lato"/>
                <a:hlinkClick r:id="rId9">
                  <a:extLst>
                    <a:ext uri="{A12FA001-AC4F-418D-AE19-62706E023703}">
                      <ahyp:hlinkClr xmlns:ahyp="http://schemas.microsoft.com/office/drawing/2018/hyperlinkcolor" val="tx"/>
                    </a:ext>
                  </a:extLst>
                </a:hlinkClick>
              </a:rPr>
              <a:t>SoA and the Bezos Mandate</a:t>
            </a:r>
            <a:endParaRPr sz="1000">
              <a:solidFill>
                <a:srgbClr val="073763"/>
              </a:solidFill>
              <a:latin typeface="Lato"/>
              <a:ea typeface="Lato"/>
              <a:cs typeface="Lato"/>
              <a:sym typeface="Lato"/>
            </a:endParaRPr>
          </a:p>
        </p:txBody>
      </p:sp>
      <p:pic>
        <p:nvPicPr>
          <p:cNvPr id="413" name="Google Shape;413;p49">
            <a:hlinkClick r:id="rId10"/>
          </p:cNvPr>
          <p:cNvPicPr preferRelativeResize="0"/>
          <p:nvPr/>
        </p:nvPicPr>
        <p:blipFill rotWithShape="1">
          <a:blip r:embed="rId11">
            <a:alphaModFix/>
          </a:blip>
          <a:srcRect l="61035" r="20061"/>
          <a:stretch/>
        </p:blipFill>
        <p:spPr>
          <a:xfrm>
            <a:off x="4214122" y="4089375"/>
            <a:ext cx="584428" cy="803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3936350" y="1690000"/>
            <a:ext cx="1162200" cy="1291034"/>
          </a:xfrm>
          <a:prstGeom prst="rect">
            <a:avLst/>
          </a:prstGeom>
          <a:noFill/>
          <a:ln>
            <a:noFill/>
          </a:ln>
        </p:spPr>
      </p:pic>
      <p:sp>
        <p:nvSpPr>
          <p:cNvPr id="654" name="Google Shape;654;p69"/>
          <p:cNvSpPr txBox="1"/>
          <p:nvPr/>
        </p:nvSpPr>
        <p:spPr>
          <a:xfrm>
            <a:off x="3881050" y="984375"/>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Page</a:t>
            </a:r>
            <a:endParaRPr sz="2400" b="1">
              <a:latin typeface="Lato"/>
              <a:ea typeface="Lato"/>
              <a:cs typeface="Lato"/>
              <a:sym typeface="Lato"/>
            </a:endParaRPr>
          </a:p>
        </p:txBody>
      </p:sp>
      <p:sp>
        <p:nvSpPr>
          <p:cNvPr id="655" name="Google Shape;655;p69"/>
          <p:cNvSpPr txBox="1"/>
          <p:nvPr/>
        </p:nvSpPr>
        <p:spPr>
          <a:xfrm>
            <a:off x="6820425" y="913825"/>
            <a:ext cx="1312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Service</a:t>
            </a:r>
            <a:endParaRPr sz="2400" b="1">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6924000" y="1740999"/>
            <a:ext cx="1248502" cy="1047937"/>
          </a:xfrm>
          <a:prstGeom prst="rect">
            <a:avLst/>
          </a:prstGeom>
          <a:noFill/>
          <a:ln>
            <a:noFill/>
          </a:ln>
        </p:spPr>
      </p:pic>
      <p:cxnSp>
        <p:nvCxnSpPr>
          <p:cNvPr id="657" name="Google Shape;657;p69"/>
          <p:cNvCxnSpPr/>
          <p:nvPr/>
        </p:nvCxnSpPr>
        <p:spPr>
          <a:xfrm>
            <a:off x="6003463" y="1619450"/>
            <a:ext cx="15600" cy="29376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2912413" y="1647950"/>
            <a:ext cx="9600" cy="28806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017766" y="3080150"/>
            <a:ext cx="999358" cy="1224176"/>
          </a:xfrm>
          <a:prstGeom prst="rect">
            <a:avLst/>
          </a:prstGeom>
          <a:noFill/>
          <a:ln>
            <a:noFill/>
          </a:ln>
        </p:spPr>
      </p:pic>
      <p:pic>
        <p:nvPicPr>
          <p:cNvPr id="660" name="Google Shape;660;p69"/>
          <p:cNvPicPr preferRelativeResize="0"/>
          <p:nvPr/>
        </p:nvPicPr>
        <p:blipFill>
          <a:blip r:embed="rId6">
            <a:alphaModFix/>
          </a:blip>
          <a:stretch>
            <a:fillRect/>
          </a:stretch>
        </p:blipFill>
        <p:spPr>
          <a:xfrm>
            <a:off x="6804014" y="3144313"/>
            <a:ext cx="1455718" cy="1160025"/>
          </a:xfrm>
          <a:prstGeom prst="rect">
            <a:avLst/>
          </a:prstGeom>
          <a:noFill/>
          <a:ln>
            <a:noFill/>
          </a:ln>
        </p:spPr>
      </p:pic>
      <p:sp>
        <p:nvSpPr>
          <p:cNvPr id="661" name="Google Shape;661;p69"/>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dirty="0"/>
              <a:t>Types of Data</a:t>
            </a:r>
            <a:endParaRPr sz="2420" b="1" dirty="0"/>
          </a:p>
        </p:txBody>
      </p:sp>
      <p:sp>
        <p:nvSpPr>
          <p:cNvPr id="662" name="Google Shape;662;p69"/>
          <p:cNvSpPr txBox="1"/>
          <p:nvPr/>
        </p:nvSpPr>
        <p:spPr>
          <a:xfrm>
            <a:off x="856288" y="993263"/>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File</a:t>
            </a:r>
            <a:endParaRPr sz="2400" b="1">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482775" y="3196435"/>
            <a:ext cx="1162200" cy="1053589"/>
          </a:xfrm>
          <a:prstGeom prst="rect">
            <a:avLst/>
          </a:prstGeom>
          <a:noFill/>
          <a:ln>
            <a:noFill/>
          </a:ln>
        </p:spPr>
      </p:pic>
      <p:pic>
        <p:nvPicPr>
          <p:cNvPr id="664" name="Google Shape;664;p69"/>
          <p:cNvPicPr preferRelativeResize="0"/>
          <p:nvPr/>
        </p:nvPicPr>
        <p:blipFill>
          <a:blip r:embed="rId8">
            <a:alphaModFix/>
          </a:blip>
          <a:stretch>
            <a:fillRect/>
          </a:stretch>
        </p:blipFill>
        <p:spPr>
          <a:xfrm>
            <a:off x="380224" y="3342838"/>
            <a:ext cx="844826" cy="762966"/>
          </a:xfrm>
          <a:prstGeom prst="rect">
            <a:avLst/>
          </a:prstGeom>
          <a:noFill/>
          <a:ln>
            <a:noFill/>
          </a:ln>
        </p:spPr>
      </p:pic>
      <p:pic>
        <p:nvPicPr>
          <p:cNvPr id="665" name="Google Shape;665;p69"/>
          <p:cNvPicPr preferRelativeResize="0"/>
          <p:nvPr/>
        </p:nvPicPr>
        <p:blipFill>
          <a:blip r:embed="rId9">
            <a:alphaModFix/>
          </a:blip>
          <a:stretch>
            <a:fillRect/>
          </a:stretch>
        </p:blipFill>
        <p:spPr>
          <a:xfrm>
            <a:off x="272037" y="1848880"/>
            <a:ext cx="2330726" cy="973271"/>
          </a:xfrm>
          <a:prstGeom prst="rect">
            <a:avLst/>
          </a:prstGeom>
          <a:noFill/>
          <a:ln>
            <a:noFill/>
          </a:ln>
        </p:spPr>
      </p:pic>
      <p:sp>
        <p:nvSpPr>
          <p:cNvPr id="666" name="Google Shape;666;p69"/>
          <p:cNvSpPr/>
          <p:nvPr/>
        </p:nvSpPr>
        <p:spPr>
          <a:xfrm>
            <a:off x="186600" y="3021650"/>
            <a:ext cx="8770800" cy="19203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t>Data Governance (Namespaces)</a:t>
            </a:r>
            <a:endParaRPr sz="2000" b="1" dirty="0"/>
          </a:p>
        </p:txBody>
      </p:sp>
    </p:spTree>
    <p:extLst>
      <p:ext uri="{BB962C8B-B14F-4D97-AF65-F5344CB8AC3E}">
        <p14:creationId xmlns:p14="http://schemas.microsoft.com/office/powerpoint/2010/main" val="3133669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8"/>
          <p:cNvSpPr txBox="1">
            <a:spLocks noGrp="1"/>
          </p:cNvSpPr>
          <p:nvPr>
            <p:ph type="title"/>
          </p:nvPr>
        </p:nvSpPr>
        <p:spPr>
          <a:xfrm>
            <a:off x="311700" y="189600"/>
            <a:ext cx="8520600" cy="528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An Operating System on Networked Data</a:t>
            </a:r>
            <a:endParaRPr dirty="0"/>
          </a:p>
        </p:txBody>
      </p:sp>
      <p:pic>
        <p:nvPicPr>
          <p:cNvPr id="623" name="Google Shape;623;p68"/>
          <p:cNvPicPr preferRelativeResize="0"/>
          <p:nvPr/>
        </p:nvPicPr>
        <p:blipFill>
          <a:blip r:embed="rId3">
            <a:alphaModFix/>
          </a:blip>
          <a:stretch>
            <a:fillRect/>
          </a:stretch>
        </p:blipFill>
        <p:spPr>
          <a:xfrm>
            <a:off x="5061949" y="2683976"/>
            <a:ext cx="536899" cy="450644"/>
          </a:xfrm>
          <a:prstGeom prst="rect">
            <a:avLst/>
          </a:prstGeom>
          <a:noFill/>
          <a:ln>
            <a:noFill/>
          </a:ln>
        </p:spPr>
      </p:pic>
      <p:sp>
        <p:nvSpPr>
          <p:cNvPr id="624" name="Google Shape;624;p68"/>
          <p:cNvSpPr/>
          <p:nvPr/>
        </p:nvSpPr>
        <p:spPr>
          <a:xfrm rot="8699061">
            <a:off x="5745001" y="3615257"/>
            <a:ext cx="834437" cy="692284"/>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8"/>
          <p:cNvSpPr/>
          <p:nvPr/>
        </p:nvSpPr>
        <p:spPr>
          <a:xfrm rot="-2700000">
            <a:off x="2379554" y="3451203"/>
            <a:ext cx="834527" cy="692399"/>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8"/>
          <p:cNvSpPr/>
          <p:nvPr/>
        </p:nvSpPr>
        <p:spPr>
          <a:xfrm rot="2700000">
            <a:off x="4241059" y="2104243"/>
            <a:ext cx="829861" cy="681368"/>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8"/>
          <p:cNvSpPr txBox="1"/>
          <p:nvPr/>
        </p:nvSpPr>
        <p:spPr>
          <a:xfrm>
            <a:off x="4037688" y="2533575"/>
            <a:ext cx="106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Validate</a:t>
            </a:r>
            <a:endParaRPr/>
          </a:p>
        </p:txBody>
      </p:sp>
      <p:sp>
        <p:nvSpPr>
          <p:cNvPr id="628" name="Google Shape;628;p68"/>
          <p:cNvSpPr txBox="1"/>
          <p:nvPr/>
        </p:nvSpPr>
        <p:spPr>
          <a:xfrm>
            <a:off x="5061950" y="3670350"/>
            <a:ext cx="121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Deploy</a:t>
            </a:r>
            <a:endParaRPr/>
          </a:p>
        </p:txBody>
      </p:sp>
      <p:sp>
        <p:nvSpPr>
          <p:cNvPr id="629" name="Google Shape;629;p68"/>
          <p:cNvSpPr txBox="1"/>
          <p:nvPr/>
        </p:nvSpPr>
        <p:spPr>
          <a:xfrm>
            <a:off x="2587500" y="3761300"/>
            <a:ext cx="135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Develop</a:t>
            </a:r>
            <a:endParaRPr/>
          </a:p>
        </p:txBody>
      </p:sp>
      <p:sp>
        <p:nvSpPr>
          <p:cNvPr id="630" name="Google Shape;630;p68"/>
          <p:cNvSpPr/>
          <p:nvPr/>
        </p:nvSpPr>
        <p:spPr>
          <a:xfrm>
            <a:off x="339975" y="3540550"/>
            <a:ext cx="1917000" cy="7482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solidFill>
                  <a:schemeClr val="lt1"/>
                </a:solidFill>
              </a:rPr>
              <a:t>Algorithms</a:t>
            </a:r>
            <a:r>
              <a:rPr lang="en" sz="1200">
                <a:solidFill>
                  <a:schemeClr val="lt1"/>
                </a:solidFill>
              </a:rPr>
              <a:t> </a:t>
            </a:r>
            <a:endParaRPr sz="1200">
              <a:solidFill>
                <a:schemeClr val="lt1"/>
              </a:solidFill>
            </a:endParaRPr>
          </a:p>
          <a:p>
            <a:pPr marL="0" lvl="0" indent="0" algn="ctr" rtl="0">
              <a:spcBef>
                <a:spcPts val="0"/>
              </a:spcBef>
              <a:spcAft>
                <a:spcPts val="0"/>
              </a:spcAft>
              <a:buNone/>
            </a:pPr>
            <a:r>
              <a:rPr lang="en" sz="1200">
                <a:solidFill>
                  <a:schemeClr val="lt1"/>
                </a:solidFill>
              </a:rPr>
              <a:t>that </a:t>
            </a:r>
            <a:r>
              <a:rPr lang="en" sz="1200" b="1" i="1">
                <a:solidFill>
                  <a:srgbClr val="FF0000"/>
                </a:solidFill>
              </a:rPr>
              <a:t>Correctly</a:t>
            </a:r>
            <a:r>
              <a:rPr lang="en" sz="1200">
                <a:solidFill>
                  <a:schemeClr val="lt1"/>
                </a:solidFill>
              </a:rPr>
              <a:t> Synchronizes Data Content</a:t>
            </a:r>
            <a:endParaRPr sz="1200">
              <a:solidFill>
                <a:schemeClr val="lt1"/>
              </a:solidFill>
            </a:endParaRPr>
          </a:p>
        </p:txBody>
      </p:sp>
      <p:sp>
        <p:nvSpPr>
          <p:cNvPr id="631" name="Google Shape;631;p68"/>
          <p:cNvSpPr/>
          <p:nvPr/>
        </p:nvSpPr>
        <p:spPr>
          <a:xfrm>
            <a:off x="3613513" y="1151725"/>
            <a:ext cx="1917000" cy="748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solidFill>
                  <a:schemeClr val="lt1"/>
                </a:solidFill>
              </a:rPr>
              <a:t>Data</a:t>
            </a:r>
            <a:r>
              <a:rPr lang="en" sz="1200">
                <a:solidFill>
                  <a:schemeClr val="lt1"/>
                </a:solidFill>
              </a:rPr>
              <a:t> </a:t>
            </a:r>
            <a:endParaRPr sz="1200">
              <a:solidFill>
                <a:schemeClr val="lt1"/>
              </a:solidFill>
            </a:endParaRPr>
          </a:p>
          <a:p>
            <a:pPr marL="0" lvl="0" indent="0" algn="ctr" rtl="0">
              <a:spcBef>
                <a:spcPts val="0"/>
              </a:spcBef>
              <a:spcAft>
                <a:spcPts val="0"/>
              </a:spcAft>
              <a:buNone/>
            </a:pPr>
            <a:r>
              <a:rPr lang="en" sz="1200">
                <a:solidFill>
                  <a:schemeClr val="lt1"/>
                </a:solidFill>
              </a:rPr>
              <a:t>that are </a:t>
            </a:r>
            <a:r>
              <a:rPr lang="en" sz="1200" b="1" i="1">
                <a:solidFill>
                  <a:srgbClr val="FF0000"/>
                </a:solidFill>
              </a:rPr>
              <a:t>legitimate</a:t>
            </a:r>
            <a:r>
              <a:rPr lang="en" sz="1200">
                <a:solidFill>
                  <a:schemeClr val="lt1"/>
                </a:solidFill>
              </a:rPr>
              <a:t> to collect and </a:t>
            </a:r>
            <a:r>
              <a:rPr lang="en" sz="1200" b="1" i="1">
                <a:solidFill>
                  <a:srgbClr val="FF0000"/>
                </a:solidFill>
              </a:rPr>
              <a:t>fit</a:t>
            </a:r>
            <a:r>
              <a:rPr lang="en" sz="1200">
                <a:solidFill>
                  <a:schemeClr val="lt1"/>
                </a:solidFill>
              </a:rPr>
              <a:t> everywhere</a:t>
            </a:r>
            <a:endParaRPr sz="1200">
              <a:solidFill>
                <a:schemeClr val="lt1"/>
              </a:solidFill>
            </a:endParaRPr>
          </a:p>
        </p:txBody>
      </p:sp>
      <p:sp>
        <p:nvSpPr>
          <p:cNvPr id="632" name="Google Shape;632;p68"/>
          <p:cNvSpPr/>
          <p:nvPr/>
        </p:nvSpPr>
        <p:spPr>
          <a:xfrm>
            <a:off x="6702525" y="3540538"/>
            <a:ext cx="1917000" cy="748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solidFill>
                  <a:schemeClr val="lt1"/>
                </a:solidFill>
              </a:rPr>
              <a:t>Compute Power</a:t>
            </a:r>
            <a:r>
              <a:rPr lang="en" sz="1200">
                <a:solidFill>
                  <a:schemeClr val="lt1"/>
                </a:solidFill>
              </a:rPr>
              <a:t> </a:t>
            </a:r>
            <a:endParaRPr sz="1200">
              <a:solidFill>
                <a:schemeClr val="lt1"/>
              </a:solidFill>
            </a:endParaRPr>
          </a:p>
          <a:p>
            <a:pPr marL="0" lvl="0" indent="0" algn="ctr" rtl="0">
              <a:spcBef>
                <a:spcPts val="0"/>
              </a:spcBef>
              <a:spcAft>
                <a:spcPts val="0"/>
              </a:spcAft>
              <a:buNone/>
            </a:pPr>
            <a:r>
              <a:rPr lang="en" sz="1200">
                <a:solidFill>
                  <a:schemeClr val="lt1"/>
                </a:solidFill>
              </a:rPr>
              <a:t>to be </a:t>
            </a:r>
            <a:r>
              <a:rPr lang="en" sz="1200" b="1" i="1">
                <a:solidFill>
                  <a:srgbClr val="FF0000"/>
                </a:solidFill>
              </a:rPr>
              <a:t>cheaply replicated</a:t>
            </a:r>
            <a:r>
              <a:rPr lang="en" sz="1200">
                <a:solidFill>
                  <a:schemeClr val="lt1"/>
                </a:solidFill>
              </a:rPr>
              <a:t> for fault tolerance</a:t>
            </a:r>
            <a:endParaRPr sz="1200">
              <a:solidFill>
                <a:schemeClr val="lt1"/>
              </a:solidFill>
            </a:endParaRPr>
          </a:p>
        </p:txBody>
      </p:sp>
      <p:pic>
        <p:nvPicPr>
          <p:cNvPr id="633" name="Google Shape;633;p68"/>
          <p:cNvPicPr preferRelativeResize="0"/>
          <p:nvPr/>
        </p:nvPicPr>
        <p:blipFill rotWithShape="1">
          <a:blip r:embed="rId4">
            <a:alphaModFix/>
          </a:blip>
          <a:srcRect t="10171" b="5419"/>
          <a:stretch/>
        </p:blipFill>
        <p:spPr>
          <a:xfrm>
            <a:off x="3401450" y="4247855"/>
            <a:ext cx="1173875" cy="528171"/>
          </a:xfrm>
          <a:prstGeom prst="rect">
            <a:avLst/>
          </a:prstGeom>
          <a:noFill/>
          <a:ln>
            <a:noFill/>
          </a:ln>
        </p:spPr>
      </p:pic>
      <p:pic>
        <p:nvPicPr>
          <p:cNvPr id="634" name="Google Shape;634;p68"/>
          <p:cNvPicPr preferRelativeResize="0"/>
          <p:nvPr/>
        </p:nvPicPr>
        <p:blipFill>
          <a:blip r:embed="rId5">
            <a:alphaModFix/>
          </a:blip>
          <a:stretch>
            <a:fillRect/>
          </a:stretch>
        </p:blipFill>
        <p:spPr>
          <a:xfrm>
            <a:off x="3139350" y="2968786"/>
            <a:ext cx="382750" cy="382780"/>
          </a:xfrm>
          <a:prstGeom prst="rect">
            <a:avLst/>
          </a:prstGeom>
          <a:noFill/>
          <a:ln>
            <a:noFill/>
          </a:ln>
        </p:spPr>
      </p:pic>
      <p:sp>
        <p:nvSpPr>
          <p:cNvPr id="635" name="Google Shape;635;p68"/>
          <p:cNvSpPr txBox="1"/>
          <p:nvPr/>
        </p:nvSpPr>
        <p:spPr>
          <a:xfrm>
            <a:off x="3188100" y="3288725"/>
            <a:ext cx="849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Browsers</a:t>
            </a:r>
            <a:endParaRPr sz="900">
              <a:latin typeface="Lato"/>
              <a:ea typeface="Lato"/>
              <a:cs typeface="Lato"/>
              <a:sym typeface="Lato"/>
            </a:endParaRPr>
          </a:p>
        </p:txBody>
      </p:sp>
      <p:pic>
        <p:nvPicPr>
          <p:cNvPr id="636" name="Google Shape;636;p68"/>
          <p:cNvPicPr preferRelativeResize="0"/>
          <p:nvPr/>
        </p:nvPicPr>
        <p:blipFill rotWithShape="1">
          <a:blip r:embed="rId6">
            <a:alphaModFix/>
          </a:blip>
          <a:srcRect r="81646"/>
          <a:stretch/>
        </p:blipFill>
        <p:spPr>
          <a:xfrm>
            <a:off x="5621916" y="3079101"/>
            <a:ext cx="489933" cy="433045"/>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5707926" y="2605396"/>
            <a:ext cx="317912" cy="433045"/>
          </a:xfrm>
          <a:prstGeom prst="rect">
            <a:avLst/>
          </a:prstGeom>
          <a:noFill/>
          <a:ln>
            <a:noFill/>
          </a:ln>
        </p:spPr>
      </p:pic>
      <p:pic>
        <p:nvPicPr>
          <p:cNvPr id="638" name="Google Shape;638;p68"/>
          <p:cNvPicPr preferRelativeResize="0"/>
          <p:nvPr/>
        </p:nvPicPr>
        <p:blipFill>
          <a:blip r:embed="rId8">
            <a:alphaModFix/>
          </a:blip>
          <a:stretch>
            <a:fillRect/>
          </a:stretch>
        </p:blipFill>
        <p:spPr>
          <a:xfrm>
            <a:off x="4106790" y="3194956"/>
            <a:ext cx="930425" cy="878066"/>
          </a:xfrm>
          <a:prstGeom prst="rect">
            <a:avLst/>
          </a:prstGeom>
          <a:noFill/>
          <a:ln>
            <a:noFill/>
          </a:ln>
        </p:spPr>
      </p:pic>
      <p:pic>
        <p:nvPicPr>
          <p:cNvPr id="639" name="Google Shape;639;p68"/>
          <p:cNvPicPr preferRelativeResize="0"/>
          <p:nvPr/>
        </p:nvPicPr>
        <p:blipFill>
          <a:blip r:embed="rId9">
            <a:alphaModFix/>
          </a:blip>
          <a:stretch>
            <a:fillRect/>
          </a:stretch>
        </p:blipFill>
        <p:spPr>
          <a:xfrm>
            <a:off x="4640100" y="4334196"/>
            <a:ext cx="849600" cy="354756"/>
          </a:xfrm>
          <a:prstGeom prst="rect">
            <a:avLst/>
          </a:prstGeom>
          <a:noFill/>
          <a:ln>
            <a:noFill/>
          </a:ln>
        </p:spPr>
      </p:pic>
      <p:pic>
        <p:nvPicPr>
          <p:cNvPr id="640" name="Google Shape;640;p68"/>
          <p:cNvPicPr preferRelativeResize="0"/>
          <p:nvPr/>
        </p:nvPicPr>
        <p:blipFill>
          <a:blip r:embed="rId10">
            <a:alphaModFix/>
          </a:blip>
          <a:stretch>
            <a:fillRect/>
          </a:stretch>
        </p:blipFill>
        <p:spPr>
          <a:xfrm>
            <a:off x="3522101" y="2257564"/>
            <a:ext cx="395126" cy="395126"/>
          </a:xfrm>
          <a:prstGeom prst="rect">
            <a:avLst/>
          </a:prstGeom>
          <a:noFill/>
          <a:ln>
            <a:noFill/>
          </a:ln>
        </p:spPr>
      </p:pic>
      <p:pic>
        <p:nvPicPr>
          <p:cNvPr id="641" name="Google Shape;641;p68"/>
          <p:cNvPicPr preferRelativeResize="0"/>
          <p:nvPr/>
        </p:nvPicPr>
        <p:blipFill>
          <a:blip r:embed="rId11">
            <a:alphaModFix/>
          </a:blip>
          <a:stretch>
            <a:fillRect/>
          </a:stretch>
        </p:blipFill>
        <p:spPr>
          <a:xfrm>
            <a:off x="3522106" y="2683981"/>
            <a:ext cx="395124" cy="395124"/>
          </a:xfrm>
          <a:prstGeom prst="rect">
            <a:avLst/>
          </a:prstGeom>
          <a:noFill/>
          <a:ln>
            <a:noFill/>
          </a:ln>
        </p:spPr>
      </p:pic>
      <p:pic>
        <p:nvPicPr>
          <p:cNvPr id="642" name="Google Shape;642;p68"/>
          <p:cNvPicPr preferRelativeResize="0"/>
          <p:nvPr/>
        </p:nvPicPr>
        <p:blipFill>
          <a:blip r:embed="rId12">
            <a:alphaModFix/>
          </a:blip>
          <a:stretch>
            <a:fillRect/>
          </a:stretch>
        </p:blipFill>
        <p:spPr>
          <a:xfrm>
            <a:off x="3139347" y="2507485"/>
            <a:ext cx="382763" cy="395126"/>
          </a:xfrm>
          <a:prstGeom prst="rect">
            <a:avLst/>
          </a:prstGeom>
          <a:noFill/>
          <a:ln>
            <a:noFill/>
          </a:ln>
        </p:spPr>
      </p:pic>
      <p:sp>
        <p:nvSpPr>
          <p:cNvPr id="643" name="Google Shape;643;p68"/>
          <p:cNvSpPr/>
          <p:nvPr/>
        </p:nvSpPr>
        <p:spPr>
          <a:xfrm>
            <a:off x="3461700" y="4095750"/>
            <a:ext cx="2220600" cy="8781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t>File</a:t>
            </a:r>
            <a:endParaRPr sz="2000" b="1"/>
          </a:p>
        </p:txBody>
      </p:sp>
      <p:sp>
        <p:nvSpPr>
          <p:cNvPr id="644" name="Google Shape;644;p68"/>
          <p:cNvSpPr/>
          <p:nvPr/>
        </p:nvSpPr>
        <p:spPr>
          <a:xfrm>
            <a:off x="4940900" y="2299025"/>
            <a:ext cx="2220600" cy="11439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t>Service</a:t>
            </a:r>
            <a:endParaRPr sz="2000" b="1"/>
          </a:p>
        </p:txBody>
      </p:sp>
      <p:sp>
        <p:nvSpPr>
          <p:cNvPr id="645" name="Google Shape;645;p68"/>
          <p:cNvSpPr/>
          <p:nvPr/>
        </p:nvSpPr>
        <p:spPr>
          <a:xfrm>
            <a:off x="1886200" y="2294625"/>
            <a:ext cx="2220600" cy="11439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t>Page</a:t>
            </a:r>
            <a:endParaRPr sz="2000" b="1"/>
          </a:p>
        </p:txBody>
      </p:sp>
    </p:spTree>
    <p:extLst>
      <p:ext uri="{BB962C8B-B14F-4D97-AF65-F5344CB8AC3E}">
        <p14:creationId xmlns:p14="http://schemas.microsoft.com/office/powerpoint/2010/main" val="3777531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Universal Data Abstraction</a:t>
            </a:r>
            <a:endParaRPr/>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t>Cognitive Effectiveness can be enhanced by</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a Unifying Data Abstraction</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aphicFrame>
        <p:nvGraphicFramePr>
          <p:cNvPr id="425" name="Google Shape;425;p51"/>
          <p:cNvGraphicFramePr/>
          <p:nvPr/>
        </p:nvGraphicFramePr>
        <p:xfrm>
          <a:off x="386925" y="1321450"/>
          <a:ext cx="8370150" cy="3029375"/>
        </p:xfrm>
        <a:graphic>
          <a:graphicData uri="http://schemas.openxmlformats.org/drawingml/2006/table">
            <a:tbl>
              <a:tblPr>
                <a:noFill/>
              </a:tblPr>
              <a:tblGrid>
                <a:gridCol w="2236775">
                  <a:extLst>
                    <a:ext uri="{9D8B030D-6E8A-4147-A177-3AD203B41FA5}">
                      <a16:colId xmlns:a16="http://schemas.microsoft.com/office/drawing/2014/main" val="20000"/>
                    </a:ext>
                  </a:extLst>
                </a:gridCol>
                <a:gridCol w="2751050">
                  <a:extLst>
                    <a:ext uri="{9D8B030D-6E8A-4147-A177-3AD203B41FA5}">
                      <a16:colId xmlns:a16="http://schemas.microsoft.com/office/drawing/2014/main" val="20001"/>
                    </a:ext>
                  </a:extLst>
                </a:gridCol>
                <a:gridCol w="3382325">
                  <a:extLst>
                    <a:ext uri="{9D8B030D-6E8A-4147-A177-3AD203B41FA5}">
                      <a16:colId xmlns:a16="http://schemas.microsoft.com/office/drawing/2014/main" val="20002"/>
                    </a:ext>
                  </a:extLst>
                </a:gridCol>
              </a:tblGrid>
              <a:tr h="667475">
                <a:tc>
                  <a:txBody>
                    <a:bodyPr/>
                    <a:lstStyle/>
                    <a:p>
                      <a:pPr marL="0" lvl="0" indent="0" algn="ctr" rtl="0">
                        <a:spcBef>
                          <a:spcPts val="0"/>
                        </a:spcBef>
                        <a:spcAft>
                          <a:spcPts val="0"/>
                        </a:spcAft>
                        <a:buNone/>
                      </a:pPr>
                      <a:r>
                        <a:rPr lang="en" sz="1900" b="1" i="1"/>
                        <a:t>Mapped Domains</a:t>
                      </a:r>
                      <a:endParaRPr sz="1900" b="1" i="1"/>
                    </a:p>
                  </a:txBody>
                  <a:tcPr marL="91425" marR="91425" marT="91425" marB="91425" anchor="ctr">
                    <a:lnL w="9525" cap="flat" cmpd="sng">
                      <a:solidFill>
                        <a:schemeClr val="lt1"/>
                      </a:solidFill>
                      <a:prstDash val="solid"/>
                      <a:round/>
                      <a:headEnd type="none" w="sm" len="sm"/>
                      <a:tailEnd type="none" w="sm" len="sm"/>
                    </a:lnL>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a:t>key/value</a:t>
                      </a:r>
                      <a:endParaRPr sz="1900" b="1" i="1"/>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dirty="0"/>
                        <a:t>Examples</a:t>
                      </a:r>
                      <a:endParaRPr sz="1900" b="1" i="1" dirty="0"/>
                    </a:p>
                  </a:txBody>
                  <a:tcPr marL="91425" marR="91425" marT="91425" marB="91425" anchor="ctr">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0"/>
                  </a:ext>
                </a:extLst>
              </a:tr>
              <a:tr h="667475">
                <a:tc>
                  <a:txBody>
                    <a:bodyPr/>
                    <a:lstStyle/>
                    <a:p>
                      <a:pPr marL="0" lvl="0" indent="0" algn="ctr" rtl="0">
                        <a:spcBef>
                          <a:spcPts val="0"/>
                        </a:spcBef>
                        <a:spcAft>
                          <a:spcPts val="0"/>
                        </a:spcAft>
                        <a:buNone/>
                      </a:pPr>
                      <a:r>
                        <a:rPr lang="en"/>
                        <a:t>data/data</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Inputs/Outputs</a:t>
                      </a:r>
                      <a:endParaRPr b="1"/>
                    </a:p>
                  </a:txBody>
                  <a:tcPr marL="91425" marR="91425" marT="91425" marB="91425" anchor="ctr"/>
                </a:tc>
                <a:tc>
                  <a:txBody>
                    <a:bodyPr/>
                    <a:lstStyle/>
                    <a:p>
                      <a:pPr marL="0" lvl="0" indent="0" algn="ctr" rtl="0">
                        <a:spcBef>
                          <a:spcPts val="0"/>
                        </a:spcBef>
                        <a:spcAft>
                          <a:spcPts val="0"/>
                        </a:spcAft>
                        <a:buNone/>
                      </a:pPr>
                      <a:r>
                        <a:rPr lang="en"/>
                        <a:t>Dictionary/Tabulated Data</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1"/>
                  </a:ext>
                </a:extLst>
              </a:tr>
              <a:tr h="667475">
                <a:tc>
                  <a:txBody>
                    <a:bodyPr/>
                    <a:lstStyle/>
                    <a:p>
                      <a:pPr marL="0" lvl="0" indent="0" algn="ctr" rtl="0">
                        <a:spcBef>
                          <a:spcPts val="0"/>
                        </a:spcBef>
                        <a:spcAft>
                          <a:spcPts val="0"/>
                        </a:spcAft>
                        <a:buNone/>
                      </a:pPr>
                      <a:r>
                        <a:rPr lang="en"/>
                        <a:t>structure/structure</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algorithm/source code</a:t>
                      </a:r>
                      <a:endParaRPr b="1"/>
                    </a:p>
                  </a:txBody>
                  <a:tcPr marL="91425" marR="91425" marT="91425" marB="91425" anchor="ctr"/>
                </a:tc>
                <a:tc>
                  <a:txBody>
                    <a:bodyPr/>
                    <a:lstStyle/>
                    <a:p>
                      <a:pPr marL="0" lvl="0" indent="0" algn="ctr" rtl="0">
                        <a:spcBef>
                          <a:spcPts val="0"/>
                        </a:spcBef>
                        <a:spcAft>
                          <a:spcPts val="0"/>
                        </a:spcAft>
                        <a:buNone/>
                      </a:pPr>
                      <a:r>
                        <a:rPr lang="en"/>
                        <a:t>Logical Structures/Functions in Software Libraries</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2"/>
                  </a:ext>
                </a:extLst>
              </a:tr>
              <a:tr h="1026950">
                <a:tc>
                  <a:txBody>
                    <a:bodyPr/>
                    <a:lstStyle/>
                    <a:p>
                      <a:pPr marL="0" lvl="0" indent="0" algn="ctr" rtl="0">
                        <a:spcBef>
                          <a:spcPts val="0"/>
                        </a:spcBef>
                        <a:spcAft>
                          <a:spcPts val="0"/>
                        </a:spcAft>
                        <a:buNone/>
                      </a:pPr>
                      <a:r>
                        <a:rPr lang="en"/>
                        <a:t>language/language</a:t>
                      </a:r>
                      <a:endParaRPr/>
                    </a:p>
                  </a:txBody>
                  <a:tcPr marL="91425" marR="91425" marT="91425" marB="91425" anchor="ctr">
                    <a:lnL w="9525" cap="flat" cmpd="sng">
                      <a:solidFill>
                        <a:schemeClr val="lt1"/>
                      </a:solidFill>
                      <a:prstDash val="solid"/>
                      <a:round/>
                      <a:headEnd type="none" w="sm" len="sm"/>
                      <a:tailEnd type="none" w="sm" len="sm"/>
                    </a:lnL>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Specification/Implementation</a:t>
                      </a:r>
                      <a:endParaRPr b="1"/>
                    </a:p>
                  </a:txBody>
                  <a:tcPr marL="91425" marR="91425" marT="91425" marB="91425" anchor="ctr">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rPr>
                        <a:t>Source Code/Executable Binary</a:t>
                      </a:r>
                      <a:endParaRPr dirty="0"/>
                    </a:p>
                  </a:txBody>
                  <a:tcPr marL="91425" marR="91425" marT="91425" marB="91425" anchor="ctr">
                    <a:lnR w="9525" cap="flat" cmpd="sng">
                      <a:solidFill>
                        <a:schemeClr val="lt1"/>
                      </a:solidFill>
                      <a:prstDash val="solid"/>
                      <a:round/>
                      <a:headEnd type="none" w="sm" len="sm"/>
                      <a:tailEnd type="none" w="sm" len="sm"/>
                    </a:lnR>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26" name="Google Shape;426;p5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Key-Value Data Type is a Universal Abstraction</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9138" y="749015"/>
            <a:ext cx="2714734" cy="4164827"/>
          </a:xfrm>
          <a:prstGeom prst="rect">
            <a:avLst/>
          </a:prstGeom>
        </p:spPr>
      </p:pic>
      <p:sp>
        <p:nvSpPr>
          <p:cNvPr id="14" name="TextBox 13">
            <a:extLst>
              <a:ext uri="{FF2B5EF4-FFF2-40B4-BE49-F238E27FC236}">
                <a16:creationId xmlns:a16="http://schemas.microsoft.com/office/drawing/2014/main" id="{9B2B6FA9-87BE-264E-AFD6-394F1DC41199}"/>
              </a:ext>
            </a:extLst>
          </p:cNvPr>
          <p:cNvSpPr txBox="1"/>
          <p:nvPr/>
        </p:nvSpPr>
        <p:spPr>
          <a:xfrm>
            <a:off x="742121" y="390939"/>
            <a:ext cx="3228769" cy="307777"/>
          </a:xfrm>
          <a:prstGeom prst="rect">
            <a:avLst/>
          </a:prstGeom>
          <a:noFill/>
        </p:spPr>
        <p:txBody>
          <a:bodyPr wrap="none" rtlCol="0">
            <a:spAutoFit/>
          </a:bodyPr>
          <a:lstStyle/>
          <a:p>
            <a:r>
              <a:rPr lang="en-TW" dirty="0"/>
              <a:t>A classic that paved the road for many</a:t>
            </a:r>
          </a:p>
        </p:txBody>
      </p:sp>
      <p:pic>
        <p:nvPicPr>
          <p:cNvPr id="16" name="Picture 15">
            <a:extLst>
              <a:ext uri="{FF2B5EF4-FFF2-40B4-BE49-F238E27FC236}">
                <a16:creationId xmlns:a16="http://schemas.microsoft.com/office/drawing/2014/main" id="{38C01F84-747D-9749-9076-E65E38909761}"/>
              </a:ext>
            </a:extLst>
          </p:cNvPr>
          <p:cNvPicPr>
            <a:picLocks noChangeAspect="1"/>
          </p:cNvPicPr>
          <p:nvPr/>
        </p:nvPicPr>
        <p:blipFill>
          <a:blip r:embed="rId4"/>
          <a:stretch>
            <a:fillRect/>
          </a:stretch>
        </p:blipFill>
        <p:spPr>
          <a:xfrm>
            <a:off x="5050150" y="291820"/>
            <a:ext cx="3515892" cy="4559860"/>
          </a:xfrm>
          <a:prstGeom prst="rect">
            <a:avLst/>
          </a:prstGeom>
        </p:spPr>
      </p:pic>
    </p:spTree>
    <p:extLst>
      <p:ext uri="{BB962C8B-B14F-4D97-AF65-F5344CB8AC3E}">
        <p14:creationId xmlns:p14="http://schemas.microsoft.com/office/powerpoint/2010/main" val="4110253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700" y="45750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Encoded Symmetries in the IT industry</a:t>
            </a:r>
            <a:endParaRPr dirty="0"/>
          </a:p>
        </p:txBody>
      </p:sp>
      <p:pic>
        <p:nvPicPr>
          <p:cNvPr id="432" name="Google Shape;432;p52">
            <a:hlinkClick r:id="rId3"/>
          </p:cNvPr>
          <p:cNvPicPr preferRelativeResize="0"/>
          <p:nvPr/>
        </p:nvPicPr>
        <p:blipFill>
          <a:blip r:embed="rId4">
            <a:alphaModFix/>
          </a:blip>
          <a:stretch>
            <a:fillRect/>
          </a:stretch>
        </p:blipFill>
        <p:spPr>
          <a:xfrm>
            <a:off x="1769000" y="1846900"/>
            <a:ext cx="787176" cy="874425"/>
          </a:xfrm>
          <a:prstGeom prst="rect">
            <a:avLst/>
          </a:prstGeom>
          <a:noFill/>
          <a:ln>
            <a:noFill/>
          </a:ln>
        </p:spPr>
      </p:pic>
      <p:pic>
        <p:nvPicPr>
          <p:cNvPr id="433" name="Google Shape;433;p52">
            <a:hlinkClick r:id="rId5"/>
          </p:cNvPr>
          <p:cNvPicPr preferRelativeResize="0"/>
          <p:nvPr/>
        </p:nvPicPr>
        <p:blipFill>
          <a:blip r:embed="rId6">
            <a:alphaModFix/>
          </a:blip>
          <a:stretch>
            <a:fillRect/>
          </a:stretch>
        </p:blipFill>
        <p:spPr>
          <a:xfrm>
            <a:off x="6699236" y="4165325"/>
            <a:ext cx="1967639" cy="400200"/>
          </a:xfrm>
          <a:prstGeom prst="rect">
            <a:avLst/>
          </a:prstGeom>
          <a:noFill/>
          <a:ln>
            <a:noFill/>
          </a:ln>
        </p:spPr>
      </p:pic>
      <p:pic>
        <p:nvPicPr>
          <p:cNvPr id="434" name="Google Shape;434;p52">
            <a:hlinkClick r:id="rId7"/>
          </p:cNvPr>
          <p:cNvPicPr preferRelativeResize="0"/>
          <p:nvPr/>
        </p:nvPicPr>
        <p:blipFill>
          <a:blip r:embed="rId8">
            <a:alphaModFix/>
          </a:blip>
          <a:stretch>
            <a:fillRect/>
          </a:stretch>
        </p:blipFill>
        <p:spPr>
          <a:xfrm>
            <a:off x="813225" y="1846901"/>
            <a:ext cx="838125" cy="838096"/>
          </a:xfrm>
          <a:prstGeom prst="rect">
            <a:avLst/>
          </a:prstGeom>
          <a:noFill/>
          <a:ln>
            <a:noFill/>
          </a:ln>
        </p:spPr>
      </p:pic>
      <p:pic>
        <p:nvPicPr>
          <p:cNvPr id="435" name="Google Shape;435;p52"/>
          <p:cNvPicPr preferRelativeResize="0"/>
          <p:nvPr/>
        </p:nvPicPr>
        <p:blipFill>
          <a:blip r:embed="rId9">
            <a:alphaModFix/>
          </a:blip>
          <a:stretch>
            <a:fillRect/>
          </a:stretch>
        </p:blipFill>
        <p:spPr>
          <a:xfrm>
            <a:off x="2961400" y="1478125"/>
            <a:ext cx="3221176" cy="3221176"/>
          </a:xfrm>
          <a:prstGeom prst="rect">
            <a:avLst/>
          </a:prstGeom>
          <a:noFill/>
          <a:ln>
            <a:noFill/>
          </a:ln>
        </p:spPr>
      </p:pic>
      <p:sp>
        <p:nvSpPr>
          <p:cNvPr id="436" name="Google Shape;436;p52"/>
          <p:cNvSpPr txBox="1"/>
          <p:nvPr/>
        </p:nvSpPr>
        <p:spPr>
          <a:xfrm>
            <a:off x="2509400" y="4699300"/>
            <a:ext cx="44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Image source: </a:t>
            </a:r>
            <a:r>
              <a:rPr lang="en">
                <a:solidFill>
                  <a:srgbClr val="073763"/>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Graph Database for Beginners by Neo4j</a:t>
            </a:r>
            <a:endParaRPr>
              <a:solidFill>
                <a:srgbClr val="073763"/>
              </a:solidFill>
              <a:latin typeface="Lato"/>
              <a:ea typeface="Lato"/>
              <a:cs typeface="Lato"/>
              <a:sym typeface="Lato"/>
            </a:endParaRPr>
          </a:p>
        </p:txBody>
      </p:sp>
      <p:pic>
        <p:nvPicPr>
          <p:cNvPr id="437" name="Google Shape;437;p52"/>
          <p:cNvPicPr preferRelativeResize="0"/>
          <p:nvPr/>
        </p:nvPicPr>
        <p:blipFill>
          <a:blip r:embed="rId11">
            <a:alphaModFix/>
          </a:blip>
          <a:stretch>
            <a:fillRect/>
          </a:stretch>
        </p:blipFill>
        <p:spPr>
          <a:xfrm>
            <a:off x="7045049" y="3528975"/>
            <a:ext cx="1123974" cy="469350"/>
          </a:xfrm>
          <a:prstGeom prst="rect">
            <a:avLst/>
          </a:prstGeom>
          <a:noFill/>
          <a:ln>
            <a:noFill/>
          </a:ln>
        </p:spPr>
      </p:pic>
      <p:pic>
        <p:nvPicPr>
          <p:cNvPr id="438" name="Google Shape;438;p52">
            <a:hlinkClick r:id="rId12"/>
          </p:cNvPr>
          <p:cNvPicPr preferRelativeResize="0"/>
          <p:nvPr/>
        </p:nvPicPr>
        <p:blipFill>
          <a:blip r:embed="rId13">
            <a:alphaModFix/>
          </a:blip>
          <a:stretch>
            <a:fillRect/>
          </a:stretch>
        </p:blipFill>
        <p:spPr>
          <a:xfrm>
            <a:off x="6444487" y="1634129"/>
            <a:ext cx="2325100" cy="1395983"/>
          </a:xfrm>
          <a:prstGeom prst="rect">
            <a:avLst/>
          </a:prstGeom>
          <a:noFill/>
          <a:ln>
            <a:noFill/>
          </a:ln>
        </p:spPr>
      </p:pic>
      <p:pic>
        <p:nvPicPr>
          <p:cNvPr id="439" name="Google Shape;439;p52"/>
          <p:cNvPicPr preferRelativeResize="0"/>
          <p:nvPr/>
        </p:nvPicPr>
        <p:blipFill>
          <a:blip r:embed="rId14">
            <a:alphaModFix/>
          </a:blip>
          <a:stretch>
            <a:fillRect/>
          </a:stretch>
        </p:blipFill>
        <p:spPr>
          <a:xfrm>
            <a:off x="774999" y="3333725"/>
            <a:ext cx="838127" cy="469350"/>
          </a:xfrm>
          <a:prstGeom prst="rect">
            <a:avLst/>
          </a:prstGeom>
          <a:noFill/>
          <a:ln>
            <a:noFill/>
          </a:ln>
        </p:spPr>
      </p:pic>
      <p:pic>
        <p:nvPicPr>
          <p:cNvPr id="440" name="Google Shape;440;p52"/>
          <p:cNvPicPr preferRelativeResize="0"/>
          <p:nvPr/>
        </p:nvPicPr>
        <p:blipFill>
          <a:blip r:embed="rId15">
            <a:alphaModFix/>
          </a:blip>
          <a:stretch>
            <a:fillRect/>
          </a:stretch>
        </p:blipFill>
        <p:spPr>
          <a:xfrm>
            <a:off x="1769000" y="3295500"/>
            <a:ext cx="787174" cy="545791"/>
          </a:xfrm>
          <a:prstGeom prst="rect">
            <a:avLst/>
          </a:prstGeom>
          <a:noFill/>
          <a:ln>
            <a:noFill/>
          </a:ln>
        </p:spPr>
      </p:pic>
      <p:pic>
        <p:nvPicPr>
          <p:cNvPr id="441" name="Google Shape;441;p52"/>
          <p:cNvPicPr preferRelativeResize="0"/>
          <p:nvPr/>
        </p:nvPicPr>
        <p:blipFill>
          <a:blip r:embed="rId16">
            <a:alphaModFix/>
          </a:blip>
          <a:stretch>
            <a:fillRect/>
          </a:stretch>
        </p:blipFill>
        <p:spPr>
          <a:xfrm>
            <a:off x="1769000" y="4092976"/>
            <a:ext cx="724850" cy="362425"/>
          </a:xfrm>
          <a:prstGeom prst="rect">
            <a:avLst/>
          </a:prstGeom>
          <a:noFill/>
          <a:ln>
            <a:noFill/>
          </a:ln>
        </p:spPr>
      </p:pic>
      <p:pic>
        <p:nvPicPr>
          <p:cNvPr id="442" name="Google Shape;442;p52"/>
          <p:cNvPicPr preferRelativeResize="0"/>
          <p:nvPr/>
        </p:nvPicPr>
        <p:blipFill>
          <a:blip r:embed="rId17">
            <a:alphaModFix/>
          </a:blip>
          <a:stretch>
            <a:fillRect/>
          </a:stretch>
        </p:blipFill>
        <p:spPr>
          <a:xfrm>
            <a:off x="775000" y="3966876"/>
            <a:ext cx="838126" cy="59866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as a Cognitive Device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103726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How does it relate to the book?</a:t>
            </a:r>
            <a:endParaRPr dirty="0"/>
          </a:p>
        </p:txBody>
      </p:sp>
      <p:pic>
        <p:nvPicPr>
          <p:cNvPr id="6" name="Picture 5">
            <a:extLst>
              <a:ext uri="{FF2B5EF4-FFF2-40B4-BE49-F238E27FC236}">
                <a16:creationId xmlns:a16="http://schemas.microsoft.com/office/drawing/2014/main" id="{5DD8C244-5E0C-FB4B-90F3-ED540E0440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9076" y="1758875"/>
            <a:ext cx="1977691" cy="3034088"/>
          </a:xfrm>
          <a:prstGeom prst="rect">
            <a:avLst/>
          </a:prstGeom>
        </p:spPr>
      </p:pic>
      <p:pic>
        <p:nvPicPr>
          <p:cNvPr id="7" name="Picture 6">
            <a:extLst>
              <a:ext uri="{FF2B5EF4-FFF2-40B4-BE49-F238E27FC236}">
                <a16:creationId xmlns:a16="http://schemas.microsoft.com/office/drawing/2014/main" id="{B822FC00-BC0D-B34D-A6D2-D0E25D6B4898}"/>
              </a:ext>
            </a:extLst>
          </p:cNvPr>
          <p:cNvPicPr>
            <a:picLocks noChangeAspect="1"/>
          </p:cNvPicPr>
          <p:nvPr/>
        </p:nvPicPr>
        <p:blipFill>
          <a:blip r:embed="rId4"/>
          <a:stretch>
            <a:fillRect/>
          </a:stretch>
        </p:blipFill>
        <p:spPr>
          <a:xfrm>
            <a:off x="5998286" y="1758875"/>
            <a:ext cx="2256638" cy="2926698"/>
          </a:xfrm>
          <a:prstGeom prst="rect">
            <a:avLst/>
          </a:prstGeom>
        </p:spPr>
      </p:pic>
      <p:graphicFrame>
        <p:nvGraphicFramePr>
          <p:cNvPr id="9" name="Diagram 8">
            <a:extLst>
              <a:ext uri="{FF2B5EF4-FFF2-40B4-BE49-F238E27FC236}">
                <a16:creationId xmlns:a16="http://schemas.microsoft.com/office/drawing/2014/main" id="{7AEBB6E8-AA39-9C46-946B-09C4439EA93C}"/>
              </a:ext>
            </a:extLst>
          </p:cNvPr>
          <p:cNvGraphicFramePr/>
          <p:nvPr>
            <p:extLst>
              <p:ext uri="{D42A27DB-BD31-4B8C-83A1-F6EECF244321}">
                <p14:modId xmlns:p14="http://schemas.microsoft.com/office/powerpoint/2010/main" val="1155260185"/>
              </p:ext>
            </p:extLst>
          </p:nvPr>
        </p:nvGraphicFramePr>
        <p:xfrm>
          <a:off x="2948245" y="2131785"/>
          <a:ext cx="3247510" cy="2288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Curved Right Arrow 9">
            <a:extLst>
              <a:ext uri="{FF2B5EF4-FFF2-40B4-BE49-F238E27FC236}">
                <a16:creationId xmlns:a16="http://schemas.microsoft.com/office/drawing/2014/main" id="{292A4B3C-F102-614E-AD49-9AAC33ADF0E1}"/>
              </a:ext>
            </a:extLst>
          </p:cNvPr>
          <p:cNvSpPr/>
          <p:nvPr/>
        </p:nvSpPr>
        <p:spPr>
          <a:xfrm rot="2255084">
            <a:off x="5199235" y="1727764"/>
            <a:ext cx="160124" cy="618868"/>
          </a:xfrm>
          <a:prstGeom prst="curvedRightArrow">
            <a:avLst>
              <a:gd name="adj1" fmla="val 25000"/>
              <a:gd name="adj2" fmla="val 50000"/>
              <a:gd name="adj3" fmla="val 48562"/>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9E48CE92-016A-E44E-B9A1-6C8C7DC32721}"/>
              </a:ext>
            </a:extLst>
          </p:cNvPr>
          <p:cNvSpPr txBox="1"/>
          <p:nvPr/>
        </p:nvSpPr>
        <p:spPr>
          <a:xfrm>
            <a:off x="5358022" y="1883774"/>
            <a:ext cx="561051"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800" dirty="0"/>
              <a:t>Pre-Science</a:t>
            </a:r>
            <a:endParaRPr kumimoji="0" lang="en-TW" sz="800" b="0" i="0" u="none" strike="noStrike" cap="none" spc="0" normalizeH="0" baseline="0" dirty="0">
              <a:ln>
                <a:noFill/>
              </a:ln>
              <a:solidFill>
                <a:schemeClr val="tx1"/>
              </a:solidFill>
              <a:effectLst/>
              <a:uFillTx/>
              <a:latin typeface="+mj-lt"/>
              <a:ea typeface="+mj-ea"/>
              <a:cs typeface="+mj-cs"/>
              <a:sym typeface="Arial"/>
            </a:endParaRPr>
          </a:p>
        </p:txBody>
      </p:sp>
    </p:spTree>
    <p:extLst>
      <p:ext uri="{BB962C8B-B14F-4D97-AF65-F5344CB8AC3E}">
        <p14:creationId xmlns:p14="http://schemas.microsoft.com/office/powerpoint/2010/main" val="1487061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7" name="Picture 6">
            <a:extLst>
              <a:ext uri="{FF2B5EF4-FFF2-40B4-BE49-F238E27FC236}">
                <a16:creationId xmlns:a16="http://schemas.microsoft.com/office/drawing/2014/main" id="{5C00F5C8-1D38-2D4B-8BA5-BDB487D95CC1}"/>
              </a:ext>
            </a:extLst>
          </p:cNvPr>
          <p:cNvPicPr>
            <a:picLocks noChangeAspect="1"/>
          </p:cNvPicPr>
          <p:nvPr/>
        </p:nvPicPr>
        <p:blipFill>
          <a:blip r:embed="rId3"/>
          <a:stretch>
            <a:fillRect/>
          </a:stretch>
        </p:blipFill>
        <p:spPr>
          <a:xfrm>
            <a:off x="742121" y="604462"/>
            <a:ext cx="3300164" cy="4377768"/>
          </a:xfrm>
          <a:prstGeom prst="rect">
            <a:avLst/>
          </a:prstGeom>
        </p:spPr>
      </p:pic>
      <p:sp>
        <p:nvSpPr>
          <p:cNvPr id="14" name="TextBox 13">
            <a:extLst>
              <a:ext uri="{FF2B5EF4-FFF2-40B4-BE49-F238E27FC236}">
                <a16:creationId xmlns:a16="http://schemas.microsoft.com/office/drawing/2014/main" id="{9B2B6FA9-87BE-264E-AFD6-394F1DC41199}"/>
              </a:ext>
            </a:extLst>
          </p:cNvPr>
          <p:cNvSpPr txBox="1"/>
          <p:nvPr/>
        </p:nvSpPr>
        <p:spPr>
          <a:xfrm>
            <a:off x="1080786" y="296685"/>
            <a:ext cx="2614818" cy="307777"/>
          </a:xfrm>
          <a:prstGeom prst="rect">
            <a:avLst/>
          </a:prstGeom>
          <a:noFill/>
        </p:spPr>
        <p:txBody>
          <a:bodyPr wrap="none" rtlCol="0">
            <a:spAutoFit/>
          </a:bodyPr>
          <a:lstStyle/>
          <a:p>
            <a:r>
              <a:rPr lang="en-TW" dirty="0"/>
              <a:t>Key Ideas in Kuhn’s Dictionary</a:t>
            </a:r>
          </a:p>
        </p:txBody>
      </p:sp>
      <p:sp>
        <p:nvSpPr>
          <p:cNvPr id="2" name="Rounded Rectangle 1">
            <a:extLst>
              <a:ext uri="{FF2B5EF4-FFF2-40B4-BE49-F238E27FC236}">
                <a16:creationId xmlns:a16="http://schemas.microsoft.com/office/drawing/2014/main" id="{F76E3237-6AB3-854B-9217-3E2D14FE2CE4}"/>
              </a:ext>
            </a:extLst>
          </p:cNvPr>
          <p:cNvSpPr/>
          <p:nvPr/>
        </p:nvSpPr>
        <p:spPr>
          <a:xfrm>
            <a:off x="2768545" y="1451113"/>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aphicFrame>
        <p:nvGraphicFramePr>
          <p:cNvPr id="8" name="Diagram 7">
            <a:extLst>
              <a:ext uri="{FF2B5EF4-FFF2-40B4-BE49-F238E27FC236}">
                <a16:creationId xmlns:a16="http://schemas.microsoft.com/office/drawing/2014/main" id="{EEAD7491-E505-E04D-8F37-317BEC0D108F}"/>
              </a:ext>
            </a:extLst>
          </p:cNvPr>
          <p:cNvGraphicFramePr/>
          <p:nvPr/>
        </p:nvGraphicFramePr>
        <p:xfrm>
          <a:off x="3957516" y="1240618"/>
          <a:ext cx="5288280" cy="3619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urved Right Arrow 9">
            <a:extLst>
              <a:ext uri="{FF2B5EF4-FFF2-40B4-BE49-F238E27FC236}">
                <a16:creationId xmlns:a16="http://schemas.microsoft.com/office/drawing/2014/main" id="{7F17FD2D-2EEF-194A-A293-8D2AA398B0EA}"/>
              </a:ext>
            </a:extLst>
          </p:cNvPr>
          <p:cNvSpPr/>
          <p:nvPr/>
        </p:nvSpPr>
        <p:spPr>
          <a:xfrm rot="2255084">
            <a:off x="7404199" y="619766"/>
            <a:ext cx="221597" cy="925485"/>
          </a:xfrm>
          <a:prstGeom prst="curvedRightArrow">
            <a:avLst>
              <a:gd name="adj1" fmla="val 25000"/>
              <a:gd name="adj2" fmla="val 50000"/>
              <a:gd name="adj3" fmla="val 48562"/>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6F59EAC7-844F-8843-9C9B-5600F5ABFFA4}"/>
              </a:ext>
            </a:extLst>
          </p:cNvPr>
          <p:cNvSpPr txBox="1"/>
          <p:nvPr/>
        </p:nvSpPr>
        <p:spPr>
          <a:xfrm>
            <a:off x="7779214" y="836701"/>
            <a:ext cx="976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Pre-Science</a:t>
            </a:r>
            <a:endParaRPr kumimoji="0" lang="en-TW" sz="1400" b="0" i="0" u="none" strike="noStrike" cap="none" spc="0" normalizeH="0" baseline="0" dirty="0">
              <a:ln>
                <a:noFill/>
              </a:ln>
              <a:solidFill>
                <a:schemeClr val="tx1"/>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6614401C-BF59-0F47-9377-91AE9E4F565F}"/>
              </a:ext>
            </a:extLst>
          </p:cNvPr>
          <p:cNvSpPr/>
          <p:nvPr/>
        </p:nvSpPr>
        <p:spPr>
          <a:xfrm>
            <a:off x="7144951" y="1475085"/>
            <a:ext cx="680457"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ounded Rectangle 12">
            <a:extLst>
              <a:ext uri="{FF2B5EF4-FFF2-40B4-BE49-F238E27FC236}">
                <a16:creationId xmlns:a16="http://schemas.microsoft.com/office/drawing/2014/main" id="{7508021D-EBE0-A64A-87C1-F4C7AB6F4C61}"/>
              </a:ext>
            </a:extLst>
          </p:cNvPr>
          <p:cNvSpPr/>
          <p:nvPr/>
        </p:nvSpPr>
        <p:spPr>
          <a:xfrm>
            <a:off x="2894441" y="2982029"/>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ounded Rectangle 14">
            <a:extLst>
              <a:ext uri="{FF2B5EF4-FFF2-40B4-BE49-F238E27FC236}">
                <a16:creationId xmlns:a16="http://schemas.microsoft.com/office/drawing/2014/main" id="{226DCD3E-820F-B64B-BB69-298978993321}"/>
              </a:ext>
            </a:extLst>
          </p:cNvPr>
          <p:cNvSpPr/>
          <p:nvPr/>
        </p:nvSpPr>
        <p:spPr>
          <a:xfrm>
            <a:off x="6346631" y="4393786"/>
            <a:ext cx="557751"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Rounded Rectangle 15">
            <a:extLst>
              <a:ext uri="{FF2B5EF4-FFF2-40B4-BE49-F238E27FC236}">
                <a16:creationId xmlns:a16="http://schemas.microsoft.com/office/drawing/2014/main" id="{6EC28F55-77A7-7647-968C-FC6391C2D0FB}"/>
              </a:ext>
            </a:extLst>
          </p:cNvPr>
          <p:cNvSpPr/>
          <p:nvPr/>
        </p:nvSpPr>
        <p:spPr>
          <a:xfrm>
            <a:off x="2298093" y="2358887"/>
            <a:ext cx="385471"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Rounded Rectangle 16">
            <a:extLst>
              <a:ext uri="{FF2B5EF4-FFF2-40B4-BE49-F238E27FC236}">
                <a16:creationId xmlns:a16="http://schemas.microsoft.com/office/drawing/2014/main" id="{0628BE44-1F19-DE48-A790-4D880D80C684}"/>
              </a:ext>
            </a:extLst>
          </p:cNvPr>
          <p:cNvSpPr/>
          <p:nvPr/>
        </p:nvSpPr>
        <p:spPr>
          <a:xfrm>
            <a:off x="2946869" y="2358887"/>
            <a:ext cx="428710"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Rounded Rectangle 17">
            <a:extLst>
              <a:ext uri="{FF2B5EF4-FFF2-40B4-BE49-F238E27FC236}">
                <a16:creationId xmlns:a16="http://schemas.microsoft.com/office/drawing/2014/main" id="{50093A21-96D4-8C47-910D-96726858B9AC}"/>
              </a:ext>
            </a:extLst>
          </p:cNvPr>
          <p:cNvSpPr/>
          <p:nvPr/>
        </p:nvSpPr>
        <p:spPr>
          <a:xfrm>
            <a:off x="2946869" y="3800935"/>
            <a:ext cx="518574"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Rounded Rectangle 18">
            <a:extLst>
              <a:ext uri="{FF2B5EF4-FFF2-40B4-BE49-F238E27FC236}">
                <a16:creationId xmlns:a16="http://schemas.microsoft.com/office/drawing/2014/main" id="{E81C2E80-F5AB-E14F-9C98-3E0C2F2A7372}"/>
              </a:ext>
            </a:extLst>
          </p:cNvPr>
          <p:cNvSpPr/>
          <p:nvPr/>
        </p:nvSpPr>
        <p:spPr>
          <a:xfrm>
            <a:off x="2843419" y="2132112"/>
            <a:ext cx="532160"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Rounded Rectangle 19">
            <a:extLst>
              <a:ext uri="{FF2B5EF4-FFF2-40B4-BE49-F238E27FC236}">
                <a16:creationId xmlns:a16="http://schemas.microsoft.com/office/drawing/2014/main" id="{521CF7E9-B46D-D545-964F-C92CB73B1B32}"/>
              </a:ext>
            </a:extLst>
          </p:cNvPr>
          <p:cNvSpPr/>
          <p:nvPr/>
        </p:nvSpPr>
        <p:spPr>
          <a:xfrm>
            <a:off x="5260823" y="1475085"/>
            <a:ext cx="888186"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Rounded Rectangle 20">
            <a:extLst>
              <a:ext uri="{FF2B5EF4-FFF2-40B4-BE49-F238E27FC236}">
                <a16:creationId xmlns:a16="http://schemas.microsoft.com/office/drawing/2014/main" id="{88C758BE-29E0-FB4B-93D0-0391B332BDA0}"/>
              </a:ext>
            </a:extLst>
          </p:cNvPr>
          <p:cNvSpPr/>
          <p:nvPr/>
        </p:nvSpPr>
        <p:spPr>
          <a:xfrm>
            <a:off x="6447183" y="265129"/>
            <a:ext cx="2358887" cy="1682941"/>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1600" dirty="0"/>
              <a:t>Anomoly</a:t>
            </a:r>
          </a:p>
        </p:txBody>
      </p:sp>
      <p:sp>
        <p:nvSpPr>
          <p:cNvPr id="22" name="Rounded Rectangle 21">
            <a:extLst>
              <a:ext uri="{FF2B5EF4-FFF2-40B4-BE49-F238E27FC236}">
                <a16:creationId xmlns:a16="http://schemas.microsoft.com/office/drawing/2014/main" id="{CF125EAC-FD41-944E-BF7E-03080D611EF1}"/>
              </a:ext>
            </a:extLst>
          </p:cNvPr>
          <p:cNvSpPr/>
          <p:nvPr/>
        </p:nvSpPr>
        <p:spPr>
          <a:xfrm>
            <a:off x="4675884" y="3350361"/>
            <a:ext cx="982794"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C24AD276-E5F5-CE44-A12D-8F8CE0830A1F}"/>
              </a:ext>
            </a:extLst>
          </p:cNvPr>
          <p:cNvSpPr txBox="1"/>
          <p:nvPr/>
        </p:nvSpPr>
        <p:spPr>
          <a:xfrm>
            <a:off x="4790026" y="313481"/>
            <a:ext cx="1606530" cy="523220"/>
          </a:xfrm>
          <a:prstGeom prst="rect">
            <a:avLst/>
          </a:prstGeom>
          <a:noFill/>
        </p:spPr>
        <p:txBody>
          <a:bodyPr wrap="none" rtlCol="0">
            <a:spAutoFit/>
          </a:bodyPr>
          <a:lstStyle/>
          <a:p>
            <a:pPr algn="ctr"/>
            <a:r>
              <a:rPr lang="en-TW" dirty="0"/>
              <a:t>Incommensurable</a:t>
            </a:r>
          </a:p>
          <a:p>
            <a:pPr algn="ctr"/>
            <a:r>
              <a:rPr lang="en-TW" dirty="0"/>
              <a:t>不可通约的</a:t>
            </a:r>
          </a:p>
        </p:txBody>
      </p:sp>
      <p:sp>
        <p:nvSpPr>
          <p:cNvPr id="5" name="TextBox 4">
            <a:extLst>
              <a:ext uri="{FF2B5EF4-FFF2-40B4-BE49-F238E27FC236}">
                <a16:creationId xmlns:a16="http://schemas.microsoft.com/office/drawing/2014/main" id="{A2AB0126-EF8A-CF40-9320-97F8783E06CF}"/>
              </a:ext>
            </a:extLst>
          </p:cNvPr>
          <p:cNvSpPr txBox="1"/>
          <p:nvPr/>
        </p:nvSpPr>
        <p:spPr>
          <a:xfrm>
            <a:off x="4951997" y="4822305"/>
            <a:ext cx="3315331" cy="200055"/>
          </a:xfrm>
          <a:prstGeom prst="rect">
            <a:avLst/>
          </a:prstGeom>
          <a:noFill/>
        </p:spPr>
        <p:txBody>
          <a:bodyPr wrap="none" rtlCol="0">
            <a:spAutoFit/>
          </a:bodyPr>
          <a:lstStyle/>
          <a:p>
            <a:r>
              <a:rPr lang="en-TW" sz="700" dirty="0"/>
              <a:t>Original Diagram from: </a:t>
            </a:r>
            <a:r>
              <a:rPr lang="en-US" sz="700" dirty="0">
                <a:hlinkClick r:id="rId9"/>
              </a:rPr>
              <a:t>https://</a:t>
            </a:r>
            <a:r>
              <a:rPr lang="en-US" sz="700" dirty="0" err="1">
                <a:hlinkClick r:id="rId9"/>
              </a:rPr>
              <a:t>www.thwink.org</a:t>
            </a:r>
            <a:r>
              <a:rPr lang="en-US" sz="700" dirty="0">
                <a:hlinkClick r:id="rId9"/>
              </a:rPr>
              <a:t>/sustain/glossary/</a:t>
            </a:r>
            <a:r>
              <a:rPr lang="en-US" sz="700" dirty="0" err="1">
                <a:hlinkClick r:id="rId9"/>
              </a:rPr>
              <a:t>KuhnCycle.htm</a:t>
            </a:r>
            <a:endParaRPr lang="en-TW" sz="700" dirty="0"/>
          </a:p>
        </p:txBody>
      </p:sp>
    </p:spTree>
    <p:extLst>
      <p:ext uri="{BB962C8B-B14F-4D97-AF65-F5344CB8AC3E}">
        <p14:creationId xmlns:p14="http://schemas.microsoft.com/office/powerpoint/2010/main" val="3223650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Key Concepts</a:t>
            </a:r>
            <a:endParaRPr dirty="0"/>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dirty="0"/>
              <a:t>Symmetries/Invariance, History/Time,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Data/Causal Relation/Key-Value/Dictionary,</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Universal Data Abstraction</a:t>
            </a:r>
            <a:endParaRPr dirty="0"/>
          </a:p>
        </p:txBody>
      </p:sp>
    </p:spTree>
    <p:extLst>
      <p:ext uri="{BB962C8B-B14F-4D97-AF65-F5344CB8AC3E}">
        <p14:creationId xmlns:p14="http://schemas.microsoft.com/office/powerpoint/2010/main" val="131900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311700" y="1098175"/>
            <a:ext cx="8520600" cy="123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50" i="1" dirty="0">
                <a:highlight>
                  <a:srgbClr val="FFFFFF"/>
                </a:highlight>
              </a:rPr>
              <a:t>“Everything should be made as simple as possible,</a:t>
            </a:r>
            <a:endParaRPr sz="2450" i="1" dirty="0">
              <a:highlight>
                <a:srgbClr val="FFFFFF"/>
              </a:highlight>
            </a:endParaRPr>
          </a:p>
          <a:p>
            <a:pPr marL="0" lvl="0" indent="0" algn="ctr" rtl="0">
              <a:spcBef>
                <a:spcPts val="0"/>
              </a:spcBef>
              <a:spcAft>
                <a:spcPts val="0"/>
              </a:spcAft>
              <a:buNone/>
            </a:pPr>
            <a:r>
              <a:rPr lang="en" sz="2450" i="1" dirty="0">
                <a:highlight>
                  <a:srgbClr val="FFFFFF"/>
                </a:highlight>
              </a:rPr>
              <a:t>but not simpler.”</a:t>
            </a:r>
            <a:endParaRPr sz="2450" i="1" dirty="0">
              <a:highlight>
                <a:srgbClr val="FFFFFF"/>
              </a:highlight>
            </a:endParaRPr>
          </a:p>
          <a:p>
            <a:pPr marL="457200" lvl="0" indent="-346075" algn="r" rtl="0">
              <a:spcBef>
                <a:spcPts val="0"/>
              </a:spcBef>
              <a:spcAft>
                <a:spcPts val="0"/>
              </a:spcAft>
              <a:buSzPts val="1850"/>
              <a:buChar char="-"/>
            </a:pPr>
            <a:r>
              <a:rPr lang="en" sz="1850" i="1" dirty="0">
                <a:highlight>
                  <a:srgbClr val="FFFFFF"/>
                </a:highlight>
              </a:rPr>
              <a:t>Albert Einstein</a:t>
            </a:r>
            <a:endParaRPr sz="1850" i="1" dirty="0">
              <a:highlight>
                <a:srgbClr val="FFFFFF"/>
              </a:highlight>
            </a:endParaRPr>
          </a:p>
        </p:txBody>
      </p:sp>
      <p:sp>
        <p:nvSpPr>
          <p:cNvPr id="172" name="Google Shape;172;p32"/>
          <p:cNvSpPr txBox="1"/>
          <p:nvPr/>
        </p:nvSpPr>
        <p:spPr>
          <a:xfrm>
            <a:off x="1420650" y="2665425"/>
            <a:ext cx="63027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dirty="0">
                <a:latin typeface="Lato"/>
                <a:ea typeface="Lato"/>
                <a:cs typeface="Lato"/>
                <a:sym typeface="Lato"/>
              </a:rPr>
              <a:t>Useful Data Abstraction: </a:t>
            </a:r>
            <a:endParaRPr sz="2100" dirty="0">
              <a:latin typeface="Lato"/>
              <a:ea typeface="Lato"/>
              <a:cs typeface="Lato"/>
              <a:sym typeface="Lato"/>
            </a:endParaRPr>
          </a:p>
          <a:p>
            <a:pPr marL="0" lvl="0" indent="0" algn="ctr" rtl="0">
              <a:spcBef>
                <a:spcPts val="0"/>
              </a:spcBef>
              <a:spcAft>
                <a:spcPts val="0"/>
              </a:spcAft>
              <a:buNone/>
            </a:pPr>
            <a:r>
              <a:rPr lang="en" sz="2100" dirty="0">
                <a:latin typeface="Lato"/>
                <a:ea typeface="Lato"/>
                <a:cs typeface="Lato"/>
                <a:sym typeface="Lato"/>
              </a:rPr>
              <a:t>A </a:t>
            </a:r>
            <a:r>
              <a:rPr lang="en" sz="2100" b="1" i="1" dirty="0">
                <a:solidFill>
                  <a:srgbClr val="3C78D8"/>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sound</a:t>
            </a:r>
            <a:r>
              <a:rPr lang="en" sz="2100" dirty="0">
                <a:latin typeface="Lato"/>
                <a:ea typeface="Lato"/>
                <a:cs typeface="Lato"/>
                <a:sym typeface="Lato"/>
              </a:rPr>
              <a:t> data practice that attains</a:t>
            </a:r>
            <a:endParaRPr sz="2100" dirty="0">
              <a:latin typeface="Lato"/>
              <a:ea typeface="Lato"/>
              <a:cs typeface="Lato"/>
              <a:sym typeface="Lato"/>
            </a:endParaRPr>
          </a:p>
          <a:p>
            <a:pPr marL="0" lvl="0" indent="0" algn="ctr" rtl="0">
              <a:spcBef>
                <a:spcPts val="0"/>
              </a:spcBef>
              <a:spcAft>
                <a:spcPts val="0"/>
              </a:spcAft>
              <a:buNone/>
            </a:pPr>
            <a:r>
              <a:rPr lang="en" sz="2100" b="1" i="1" dirty="0">
                <a:solidFill>
                  <a:srgbClr val="3C78D8"/>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precise</a:t>
            </a:r>
            <a:r>
              <a:rPr lang="en" sz="2100" dirty="0">
                <a:latin typeface="Lato"/>
                <a:ea typeface="Lato"/>
                <a:cs typeface="Lato"/>
                <a:sym typeface="Lato"/>
              </a:rPr>
              <a:t>, </a:t>
            </a:r>
            <a:endParaRPr sz="2100" dirty="0">
              <a:latin typeface="Lato"/>
              <a:ea typeface="Lato"/>
              <a:cs typeface="Lato"/>
              <a:sym typeface="Lato"/>
            </a:endParaRPr>
          </a:p>
          <a:p>
            <a:pPr marL="0" lvl="0" indent="0" algn="ctr" rtl="0">
              <a:spcBef>
                <a:spcPts val="0"/>
              </a:spcBef>
              <a:spcAft>
                <a:spcPts val="0"/>
              </a:spcAft>
              <a:buNone/>
            </a:pPr>
            <a:r>
              <a:rPr lang="en" sz="2100" dirty="0">
                <a:latin typeface="Lato"/>
                <a:ea typeface="Lato"/>
                <a:cs typeface="Lato"/>
                <a:sym typeface="Lato"/>
              </a:rPr>
              <a:t>yet </a:t>
            </a:r>
            <a:r>
              <a:rPr lang="en" sz="2100" b="1" i="1" dirty="0">
                <a:solidFill>
                  <a:srgbClr val="3C78D8"/>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terminable</a:t>
            </a:r>
            <a:r>
              <a:rPr lang="en" sz="2100" dirty="0">
                <a:latin typeface="Lato"/>
                <a:ea typeface="Lato"/>
                <a:cs typeface="Lato"/>
                <a:sym typeface="Lato"/>
              </a:rPr>
              <a:t> </a:t>
            </a:r>
            <a:endParaRPr sz="2100" dirty="0">
              <a:latin typeface="Lato"/>
              <a:ea typeface="Lato"/>
              <a:cs typeface="Lato"/>
              <a:sym typeface="Lato"/>
            </a:endParaRPr>
          </a:p>
          <a:p>
            <a:pPr marL="0" lvl="0" indent="0" algn="ctr" rtl="0">
              <a:spcBef>
                <a:spcPts val="0"/>
              </a:spcBef>
              <a:spcAft>
                <a:spcPts val="0"/>
              </a:spcAft>
              <a:buNone/>
            </a:pPr>
            <a:r>
              <a:rPr lang="en-US" sz="2100" dirty="0">
                <a:latin typeface="Lato"/>
                <a:ea typeface="Lato"/>
                <a:cs typeface="Lato"/>
                <a:sym typeface="Lato"/>
              </a:rPr>
              <a:t>R</a:t>
            </a:r>
            <a:r>
              <a:rPr lang="en" sz="2100" dirty="0">
                <a:latin typeface="Lato"/>
                <a:ea typeface="Lato"/>
                <a:cs typeface="Lato"/>
                <a:sym typeface="Lato"/>
              </a:rPr>
              <a:t>representation of Real World Events.</a:t>
            </a:r>
            <a:endParaRPr sz="2100" dirty="0">
              <a:latin typeface="Lato"/>
              <a:ea typeface="Lato"/>
              <a:cs typeface="Lato"/>
              <a:sym typeface="Lato"/>
            </a:endParaRPr>
          </a:p>
        </p:txBody>
      </p:sp>
      <p:sp>
        <p:nvSpPr>
          <p:cNvPr id="173" name="Google Shape;173;p32"/>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dirty="0"/>
              <a:t>How are symmetries useful?</a:t>
            </a:r>
            <a:endParaRPr b="1" dirty="0"/>
          </a:p>
        </p:txBody>
      </p:sp>
    </p:spTree>
    <p:extLst>
      <p:ext uri="{BB962C8B-B14F-4D97-AF65-F5344CB8AC3E}">
        <p14:creationId xmlns:p14="http://schemas.microsoft.com/office/powerpoint/2010/main" val="33071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The Meta Vocabulary on “Cognitive” Models</a:t>
            </a:r>
            <a:endParaRPr b="1" dirty="0"/>
          </a:p>
        </p:txBody>
      </p:sp>
      <p:pic>
        <p:nvPicPr>
          <p:cNvPr id="155" name="Google Shape;155;p31"/>
          <p:cNvPicPr preferRelativeResize="0"/>
          <p:nvPr/>
        </p:nvPicPr>
        <p:blipFill>
          <a:blip r:embed="rId3">
            <a:alphaModFix/>
          </a:blip>
          <a:stretch>
            <a:fillRect/>
          </a:stretch>
        </p:blipFill>
        <p:spPr>
          <a:xfrm>
            <a:off x="1191400" y="2649586"/>
            <a:ext cx="1121201" cy="1121201"/>
          </a:xfrm>
          <a:prstGeom prst="rect">
            <a:avLst/>
          </a:prstGeom>
          <a:noFill/>
          <a:ln>
            <a:noFill/>
          </a:ln>
        </p:spPr>
      </p:pic>
      <p:sp>
        <p:nvSpPr>
          <p:cNvPr id="156" name="Google Shape;156;p31"/>
          <p:cNvSpPr txBox="1"/>
          <p:nvPr/>
        </p:nvSpPr>
        <p:spPr>
          <a:xfrm>
            <a:off x="778350" y="1432550"/>
            <a:ext cx="1947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400" b="1">
              <a:solidFill>
                <a:srgbClr val="0B5394"/>
              </a:solidFill>
              <a:latin typeface="Lato"/>
              <a:ea typeface="Lato"/>
              <a:cs typeface="Lato"/>
              <a:sym typeface="Lato"/>
            </a:endParaRPr>
          </a:p>
        </p:txBody>
      </p:sp>
      <p:sp>
        <p:nvSpPr>
          <p:cNvPr id="157" name="Google Shape;157;p31"/>
          <p:cNvSpPr txBox="1"/>
          <p:nvPr/>
        </p:nvSpPr>
        <p:spPr>
          <a:xfrm>
            <a:off x="3807000" y="1432550"/>
            <a:ext cx="15300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400" b="1">
              <a:solidFill>
                <a:srgbClr val="1C4587"/>
              </a:solidFill>
              <a:latin typeface="Lato"/>
              <a:ea typeface="Lato"/>
              <a:cs typeface="Lato"/>
              <a:sym typeface="Lato"/>
            </a:endParaRPr>
          </a:p>
        </p:txBody>
      </p:sp>
      <p:sp>
        <p:nvSpPr>
          <p:cNvPr id="158" name="Google Shape;158;p31"/>
          <p:cNvSpPr txBox="1"/>
          <p:nvPr/>
        </p:nvSpPr>
        <p:spPr>
          <a:xfrm>
            <a:off x="6507500" y="1432550"/>
            <a:ext cx="1887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400" b="1">
              <a:solidFill>
                <a:srgbClr val="1C4587"/>
              </a:solidFill>
              <a:latin typeface="Lato"/>
              <a:ea typeface="Lato"/>
              <a:cs typeface="Lato"/>
              <a:sym typeface="Lato"/>
            </a:endParaRPr>
          </a:p>
        </p:txBody>
      </p:sp>
      <p:cxnSp>
        <p:nvCxnSpPr>
          <p:cNvPr id="159" name="Google Shape;159;p31"/>
          <p:cNvCxnSpPr/>
          <p:nvPr/>
        </p:nvCxnSpPr>
        <p:spPr>
          <a:xfrm>
            <a:off x="3201725" y="2373338"/>
            <a:ext cx="10800" cy="17364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a:alphaModFix/>
          </a:blip>
          <a:srcRect l="14103" t="28250" r="13275" b="22064"/>
          <a:stretch/>
        </p:blipFill>
        <p:spPr>
          <a:xfrm>
            <a:off x="6507500" y="2649575"/>
            <a:ext cx="1887900" cy="1356769"/>
          </a:xfrm>
          <a:prstGeom prst="rect">
            <a:avLst/>
          </a:prstGeom>
          <a:noFill/>
          <a:ln>
            <a:noFill/>
          </a:ln>
        </p:spPr>
      </p:pic>
      <p:pic>
        <p:nvPicPr>
          <p:cNvPr id="161" name="Google Shape;161;p31"/>
          <p:cNvPicPr preferRelativeResize="0"/>
          <p:nvPr/>
        </p:nvPicPr>
        <p:blipFill>
          <a:blip r:embed="rId8">
            <a:alphaModFix/>
          </a:blip>
          <a:stretch>
            <a:fillRect/>
          </a:stretch>
        </p:blipFill>
        <p:spPr>
          <a:xfrm>
            <a:off x="3409300" y="2563312"/>
            <a:ext cx="2325380" cy="1356475"/>
          </a:xfrm>
          <a:prstGeom prst="rect">
            <a:avLst/>
          </a:prstGeom>
          <a:noFill/>
          <a:ln>
            <a:noFill/>
          </a:ln>
        </p:spPr>
      </p:pic>
      <p:cxnSp>
        <p:nvCxnSpPr>
          <p:cNvPr id="162" name="Google Shape;162;p31"/>
          <p:cNvCxnSpPr/>
          <p:nvPr/>
        </p:nvCxnSpPr>
        <p:spPr>
          <a:xfrm>
            <a:off x="5931450" y="2341975"/>
            <a:ext cx="10800" cy="17364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31"/>
          <p:cNvSpPr txBox="1"/>
          <p:nvPr/>
        </p:nvSpPr>
        <p:spPr>
          <a:xfrm>
            <a:off x="2155488" y="4496425"/>
            <a:ext cx="483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This is the </a:t>
            </a:r>
            <a:r>
              <a:rPr lang="en" b="1" i="1" dirty="0">
                <a:latin typeface="Lato"/>
                <a:ea typeface="Lato"/>
                <a:cs typeface="Lato"/>
                <a:sym typeface="Lato"/>
              </a:rPr>
              <a:t>meta glossary</a:t>
            </a:r>
            <a:r>
              <a:rPr lang="en" dirty="0">
                <a:latin typeface="Lato"/>
                <a:ea typeface="Lato"/>
                <a:cs typeface="Lato"/>
                <a:sym typeface="Lato"/>
              </a:rPr>
              <a:t>.</a:t>
            </a:r>
            <a:endParaRPr dirty="0">
              <a:latin typeface="Lato"/>
              <a:ea typeface="Lato"/>
              <a:cs typeface="Lato"/>
              <a:sym typeface="Lato"/>
            </a:endParaRPr>
          </a:p>
        </p:txBody>
      </p:sp>
    </p:spTree>
    <p:extLst>
      <p:ext uri="{BB962C8B-B14F-4D97-AF65-F5344CB8AC3E}">
        <p14:creationId xmlns:p14="http://schemas.microsoft.com/office/powerpoint/2010/main" val="645145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6"/>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Summary</a:t>
            </a:r>
            <a:endParaRPr dirty="0"/>
          </a:p>
        </p:txBody>
      </p:sp>
      <p:sp>
        <p:nvSpPr>
          <p:cNvPr id="818" name="Google Shape;818;p76"/>
          <p:cNvSpPr txBox="1">
            <a:spLocks noGrp="1"/>
          </p:cNvSpPr>
          <p:nvPr>
            <p:ph type="body" idx="1"/>
          </p:nvPr>
        </p:nvSpPr>
        <p:spPr>
          <a:xfrm>
            <a:off x="377549" y="999224"/>
            <a:ext cx="8520600" cy="34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Key-Value Pair (</a:t>
            </a:r>
            <a:r>
              <a:rPr lang="en" i="1" dirty="0">
                <a:solidFill>
                  <a:srgbClr val="3D85C6"/>
                </a:solidFill>
                <a:uFill>
                  <a:noFill/>
                </a:uFill>
                <a:hlinkClick r:id="rId3">
                  <a:extLst>
                    <a:ext uri="{A12FA001-AC4F-418D-AE19-62706E023703}">
                      <ahyp:hlinkClr xmlns:ahyp="http://schemas.microsoft.com/office/drawing/2018/hyperlinkcolor" val="tx"/>
                    </a:ext>
                  </a:extLst>
                </a:hlinkClick>
              </a:rPr>
              <a:t>hyperlink</a:t>
            </a:r>
            <a:r>
              <a:rPr lang="en" dirty="0"/>
              <a:t>) is a data structure that has universal expressiveness</a:t>
            </a:r>
            <a:endParaRPr dirty="0"/>
          </a:p>
          <a:p>
            <a:pPr marL="0" lvl="0" indent="0" algn="l" rtl="0">
              <a:spcBef>
                <a:spcPts val="1200"/>
              </a:spcBef>
              <a:spcAft>
                <a:spcPts val="0"/>
              </a:spcAft>
              <a:buNone/>
            </a:pPr>
            <a:r>
              <a:rPr lang="en" sz="800" dirty="0"/>
              <a:t>	</a:t>
            </a:r>
            <a:r>
              <a:rPr lang="en" sz="1000" dirty="0"/>
              <a:t>Synonyms of Key-Value Pair: </a:t>
            </a:r>
          </a:p>
          <a:p>
            <a:pPr marL="0" lvl="0" indent="0" algn="l" rtl="0">
              <a:spcBef>
                <a:spcPts val="1200"/>
              </a:spcBef>
              <a:spcAft>
                <a:spcPts val="0"/>
              </a:spcAft>
              <a:buNone/>
            </a:pPr>
            <a:r>
              <a:rPr lang="en" sz="1000" i="1" dirty="0"/>
              <a:t>		Arrow, Function, Directed/Causal Relation, Map, Dictionary</a:t>
            </a:r>
            <a:endParaRPr sz="800" i="1" dirty="0"/>
          </a:p>
          <a:p>
            <a:pPr marL="0" lvl="0" indent="0" algn="l" rtl="0">
              <a:spcBef>
                <a:spcPts val="1200"/>
              </a:spcBef>
              <a:spcAft>
                <a:spcPts val="0"/>
              </a:spcAft>
              <a:buNone/>
            </a:pPr>
            <a:r>
              <a:rPr lang="en" dirty="0"/>
              <a:t>Hyperlink provide a symmetry-breaking </a:t>
            </a:r>
            <a:r>
              <a:rPr lang="en-US" dirty="0"/>
              <a:t>representational primitive, which can serve as the foundation of cognitive reasoning.</a:t>
            </a:r>
          </a:p>
          <a:p>
            <a:pPr marL="0" lvl="0" indent="0">
              <a:spcBef>
                <a:spcPts val="1200"/>
              </a:spcBef>
              <a:buNone/>
            </a:pPr>
            <a:r>
              <a:rPr lang="en-US" dirty="0"/>
              <a:t>Encoded Symmetries are the cognitive keys in IT, AI, and Sciences.</a:t>
            </a:r>
            <a:endParaRPr dirty="0"/>
          </a:p>
          <a:p>
            <a:pPr marL="0" lvl="0" indent="0" algn="l" rtl="0">
              <a:spcBef>
                <a:spcPts val="1200"/>
              </a:spcBef>
              <a:spcAft>
                <a:spcPts val="0"/>
              </a:spcAft>
              <a:buNone/>
            </a:pPr>
            <a:r>
              <a:rPr lang="en" dirty="0"/>
              <a:t>	</a:t>
            </a:r>
            <a:endParaRPr dirty="0"/>
          </a:p>
          <a:p>
            <a:pPr marL="0" lvl="0" indent="0" algn="l" rtl="0">
              <a:spcBef>
                <a:spcPts val="1200"/>
              </a:spcBef>
              <a:spcAft>
                <a:spcPts val="1200"/>
              </a:spcAft>
              <a:buNone/>
            </a:pPr>
            <a:endParaRPr dirty="0"/>
          </a:p>
        </p:txBody>
      </p:sp>
      <p:graphicFrame>
        <p:nvGraphicFramePr>
          <p:cNvPr id="819" name="Google Shape;819;p76"/>
          <p:cNvGraphicFramePr/>
          <p:nvPr/>
        </p:nvGraphicFramePr>
        <p:xfrm>
          <a:off x="578425" y="3504750"/>
          <a:ext cx="8222675" cy="1341000"/>
        </p:xfrm>
        <a:graphic>
          <a:graphicData uri="http://schemas.openxmlformats.org/drawingml/2006/table">
            <a:tbl>
              <a:tblPr>
                <a:noFill/>
              </a:tblPr>
              <a:tblGrid>
                <a:gridCol w="1325000">
                  <a:extLst>
                    <a:ext uri="{9D8B030D-6E8A-4147-A177-3AD203B41FA5}">
                      <a16:colId xmlns:a16="http://schemas.microsoft.com/office/drawing/2014/main" val="20000"/>
                    </a:ext>
                  </a:extLst>
                </a:gridCol>
                <a:gridCol w="3752750">
                  <a:extLst>
                    <a:ext uri="{9D8B030D-6E8A-4147-A177-3AD203B41FA5}">
                      <a16:colId xmlns:a16="http://schemas.microsoft.com/office/drawing/2014/main" val="20001"/>
                    </a:ext>
                  </a:extLst>
                </a:gridCol>
                <a:gridCol w="3144925">
                  <a:extLst>
                    <a:ext uri="{9D8B030D-6E8A-4147-A177-3AD203B41FA5}">
                      <a16:colId xmlns:a16="http://schemas.microsoft.com/office/drawing/2014/main" val="20002"/>
                    </a:ext>
                  </a:extLst>
                </a:gridCol>
              </a:tblGrid>
              <a:tr h="314800">
                <a:tc>
                  <a:txBody>
                    <a:bodyPr/>
                    <a:lstStyle/>
                    <a:p>
                      <a:pPr marL="0" lvl="0" indent="0" algn="ctr" rtl="0">
                        <a:spcBef>
                          <a:spcPts val="0"/>
                        </a:spcBef>
                        <a:spcAft>
                          <a:spcPts val="0"/>
                        </a:spcAft>
                        <a:buNone/>
                      </a:pPr>
                      <a:r>
                        <a:rPr lang="en" sz="1000" b="1"/>
                        <a:t>Time-bound keys</a:t>
                      </a:r>
                      <a:endParaRPr sz="1000" b="1"/>
                    </a:p>
                  </a:txBody>
                  <a:tcPr marL="91425" marR="91425" marT="91425" marB="91425">
                    <a:solidFill>
                      <a:schemeClr val="lt2"/>
                    </a:solidFill>
                  </a:tcPr>
                </a:tc>
                <a:tc>
                  <a:txBody>
                    <a:bodyPr/>
                    <a:lstStyle/>
                    <a:p>
                      <a:pPr marL="0" lvl="0" indent="0" algn="ctr" rtl="0">
                        <a:spcBef>
                          <a:spcPts val="0"/>
                        </a:spcBef>
                        <a:spcAft>
                          <a:spcPts val="0"/>
                        </a:spcAft>
                        <a:buNone/>
                      </a:pPr>
                      <a:r>
                        <a:rPr lang="en" sz="1000" b="1"/>
                        <a:t>Data Content Space (valuable assets)</a:t>
                      </a:r>
                      <a:endParaRPr sz="1000" b="1"/>
                    </a:p>
                  </a:txBody>
                  <a:tcPr marL="91425" marR="91425" marT="91425" marB="91425">
                    <a:solidFill>
                      <a:schemeClr val="lt2"/>
                    </a:solidFill>
                  </a:tcPr>
                </a:tc>
                <a:tc>
                  <a:txBody>
                    <a:bodyPr/>
                    <a:lstStyle/>
                    <a:p>
                      <a:pPr marL="0" lvl="0" indent="0" algn="ctr" rtl="0">
                        <a:spcBef>
                          <a:spcPts val="0"/>
                        </a:spcBef>
                        <a:spcAft>
                          <a:spcPts val="0"/>
                        </a:spcAft>
                        <a:buNone/>
                      </a:pPr>
                      <a:r>
                        <a:rPr lang="en" sz="1000" b="1"/>
                        <a:t>Industrialized Tools</a:t>
                      </a:r>
                      <a:endParaRPr sz="1000" b="1"/>
                    </a:p>
                  </a:txBody>
                  <a:tcPr marL="91425" marR="91425" marT="91425" marB="91425">
                    <a:solidFill>
                      <a:schemeClr val="lt2"/>
                    </a:solidFill>
                  </a:tcPr>
                </a:tc>
                <a:extLst>
                  <a:ext uri="{0D108BD9-81ED-4DB2-BD59-A6C34878D82A}">
                    <a16:rowId xmlns:a16="http://schemas.microsoft.com/office/drawing/2014/main" val="10000"/>
                  </a:ext>
                </a:extLst>
              </a:tr>
              <a:tr h="314800">
                <a:tc>
                  <a:txBody>
                    <a:bodyPr/>
                    <a:lstStyle/>
                    <a:p>
                      <a:pPr marL="0" lvl="0" indent="0" algn="ctr" rtl="0">
                        <a:spcBef>
                          <a:spcPts val="0"/>
                        </a:spcBef>
                        <a:spcAft>
                          <a:spcPts val="0"/>
                        </a:spcAft>
                        <a:buNone/>
                      </a:pPr>
                      <a:r>
                        <a:rPr lang="en" sz="1000"/>
                        <a:t>Past</a:t>
                      </a:r>
                      <a:endParaRPr sz="1000"/>
                    </a:p>
                  </a:txBody>
                  <a:tcPr marL="91425" marR="91425" marT="91425" marB="91425"/>
                </a:tc>
                <a:tc>
                  <a:txBody>
                    <a:bodyPr/>
                    <a:lstStyle/>
                    <a:p>
                      <a:pPr marL="0" lvl="0" indent="0" algn="ctr" rtl="0">
                        <a:spcBef>
                          <a:spcPts val="0"/>
                        </a:spcBef>
                        <a:spcAft>
                          <a:spcPts val="0"/>
                        </a:spcAft>
                        <a:buNone/>
                      </a:pPr>
                      <a:r>
                        <a:rPr lang="en" sz="1000"/>
                        <a:t>Version-Controlled </a:t>
                      </a:r>
                      <a:r>
                        <a:rPr lang="en" sz="1000" b="1">
                          <a:solidFill>
                            <a:srgbClr val="FF0000"/>
                          </a:solidFill>
                        </a:rPr>
                        <a:t>Files</a:t>
                      </a:r>
                      <a:r>
                        <a:rPr lang="en" sz="1000"/>
                        <a:t> and Code</a:t>
                      </a:r>
                      <a:endParaRPr sz="1000"/>
                    </a:p>
                  </a:txBody>
                  <a:tcPr marL="91425" marR="91425" marT="91425" marB="91425"/>
                </a:tc>
                <a:tc>
                  <a:txBody>
                    <a:bodyPr/>
                    <a:lstStyle/>
                    <a:p>
                      <a:pPr marL="0" lvl="0" indent="0" algn="l" rtl="0">
                        <a:spcBef>
                          <a:spcPts val="0"/>
                        </a:spcBef>
                        <a:spcAft>
                          <a:spcPts val="0"/>
                        </a:spcAft>
                        <a:buNone/>
                      </a:pPr>
                      <a:r>
                        <a:rPr lang="en" sz="1000"/>
                        <a:t>Git and Docker (data and source code)</a:t>
                      </a:r>
                      <a:endParaRPr sz="1000"/>
                    </a:p>
                  </a:txBody>
                  <a:tcPr marL="91425" marR="91425" marT="91425" marB="91425"/>
                </a:tc>
                <a:extLst>
                  <a:ext uri="{0D108BD9-81ED-4DB2-BD59-A6C34878D82A}">
                    <a16:rowId xmlns:a16="http://schemas.microsoft.com/office/drawing/2014/main" val="10001"/>
                  </a:ext>
                </a:extLst>
              </a:tr>
              <a:tr h="314800">
                <a:tc>
                  <a:txBody>
                    <a:bodyPr/>
                    <a:lstStyle/>
                    <a:p>
                      <a:pPr marL="0" lvl="0" indent="0" algn="ctr" rtl="0">
                        <a:spcBef>
                          <a:spcPts val="0"/>
                        </a:spcBef>
                        <a:spcAft>
                          <a:spcPts val="0"/>
                        </a:spcAft>
                        <a:buNone/>
                      </a:pPr>
                      <a:r>
                        <a:rPr lang="en" sz="1000"/>
                        <a:t>Present</a:t>
                      </a:r>
                      <a:endParaRPr sz="1000"/>
                    </a:p>
                  </a:txBody>
                  <a:tcPr marL="91425" marR="91425" marT="91425" marB="91425"/>
                </a:tc>
                <a:tc>
                  <a:txBody>
                    <a:bodyPr/>
                    <a:lstStyle/>
                    <a:p>
                      <a:pPr marL="0" lvl="0" indent="0" algn="ctr" rtl="0">
                        <a:spcBef>
                          <a:spcPts val="0"/>
                        </a:spcBef>
                        <a:spcAft>
                          <a:spcPts val="0"/>
                        </a:spcAft>
                        <a:buNone/>
                      </a:pPr>
                      <a:r>
                        <a:rPr lang="en" sz="1000"/>
                        <a:t>Dynamically Rendered </a:t>
                      </a:r>
                      <a:r>
                        <a:rPr lang="en" sz="1000" b="1" i="1">
                          <a:solidFill>
                            <a:srgbClr val="FF0000"/>
                          </a:solidFill>
                        </a:rPr>
                        <a:t>Pages</a:t>
                      </a:r>
                      <a:endParaRPr sz="1000" b="1" i="1">
                        <a:solidFill>
                          <a:srgbClr val="FF0000"/>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Wiki (hyperlinked resources)</a:t>
                      </a:r>
                      <a:endParaRPr sz="1000"/>
                    </a:p>
                  </a:txBody>
                  <a:tcPr marL="91425" marR="91425" marT="91425" marB="91425"/>
                </a:tc>
                <a:extLst>
                  <a:ext uri="{0D108BD9-81ED-4DB2-BD59-A6C34878D82A}">
                    <a16:rowId xmlns:a16="http://schemas.microsoft.com/office/drawing/2014/main" val="10002"/>
                  </a:ext>
                </a:extLst>
              </a:tr>
              <a:tr h="314800">
                <a:tc>
                  <a:txBody>
                    <a:bodyPr/>
                    <a:lstStyle/>
                    <a:p>
                      <a:pPr marL="0" lvl="0" indent="0" algn="ctr" rtl="0">
                        <a:spcBef>
                          <a:spcPts val="0"/>
                        </a:spcBef>
                        <a:spcAft>
                          <a:spcPts val="0"/>
                        </a:spcAft>
                        <a:buNone/>
                      </a:pPr>
                      <a:r>
                        <a:rPr lang="en" sz="1000"/>
                        <a:t>Future</a:t>
                      </a:r>
                      <a:endParaRPr sz="1000"/>
                    </a:p>
                  </a:txBody>
                  <a:tcPr marL="91425" marR="91425" marT="91425" marB="91425"/>
                </a:tc>
                <a:tc>
                  <a:txBody>
                    <a:bodyPr/>
                    <a:lstStyle/>
                    <a:p>
                      <a:pPr marL="0" lvl="0" indent="0" algn="ctr" rtl="0">
                        <a:spcBef>
                          <a:spcPts val="0"/>
                        </a:spcBef>
                        <a:spcAft>
                          <a:spcPts val="0"/>
                        </a:spcAft>
                        <a:buNone/>
                      </a:pPr>
                      <a:r>
                        <a:rPr lang="en" sz="1000" b="1" i="1"/>
                        <a:t>Continuously</a:t>
                      </a:r>
                      <a:r>
                        <a:rPr lang="en" sz="1000"/>
                        <a:t> Integrated, Delivered, and Deployed </a:t>
                      </a:r>
                      <a:r>
                        <a:rPr lang="en" sz="1000" b="1" i="1">
                          <a:solidFill>
                            <a:srgbClr val="FF0000"/>
                          </a:solidFill>
                        </a:rPr>
                        <a:t>Services</a:t>
                      </a:r>
                      <a:endParaRPr sz="1000" b="1" i="1">
                        <a:solidFill>
                          <a:srgbClr val="FF0000"/>
                        </a:solidFill>
                      </a:endParaRPr>
                    </a:p>
                  </a:txBody>
                  <a:tcPr marL="91425" marR="91425" marT="91425" marB="91425"/>
                </a:tc>
                <a:tc>
                  <a:txBody>
                    <a:bodyPr/>
                    <a:lstStyle/>
                    <a:p>
                      <a:pPr marL="0" lvl="0" indent="0" algn="l" rtl="0">
                        <a:spcBef>
                          <a:spcPts val="0"/>
                        </a:spcBef>
                        <a:spcAft>
                          <a:spcPts val="0"/>
                        </a:spcAft>
                        <a:buNone/>
                      </a:pPr>
                      <a:r>
                        <a:rPr lang="en" sz="1000"/>
                        <a:t>Kubernetes/Nomad (service governance)</a:t>
                      </a:r>
                      <a:endParaRPr sz="1000"/>
                    </a:p>
                  </a:txBody>
                  <a:tcPr marL="91425" marR="91425" marT="91425" marB="91425"/>
                </a:tc>
                <a:extLst>
                  <a:ext uri="{0D108BD9-81ED-4DB2-BD59-A6C34878D82A}">
                    <a16:rowId xmlns:a16="http://schemas.microsoft.com/office/drawing/2014/main" val="10003"/>
                  </a:ext>
                </a:extLst>
              </a:tr>
            </a:tbl>
          </a:graphicData>
        </a:graphic>
      </p:graphicFrame>
      <p:pic>
        <p:nvPicPr>
          <p:cNvPr id="820" name="Google Shape;820;p76">
            <a:hlinkClick r:id="rId4"/>
          </p:cNvPr>
          <p:cNvPicPr preferRelativeResize="0"/>
          <p:nvPr/>
        </p:nvPicPr>
        <p:blipFill rotWithShape="1">
          <a:blip r:embed="rId5">
            <a:alphaModFix/>
          </a:blip>
          <a:srcRect b="29592"/>
          <a:stretch/>
        </p:blipFill>
        <p:spPr>
          <a:xfrm>
            <a:off x="8423575" y="3912175"/>
            <a:ext cx="342876" cy="202627"/>
          </a:xfrm>
          <a:prstGeom prst="rect">
            <a:avLst/>
          </a:prstGeom>
          <a:noFill/>
          <a:ln>
            <a:noFill/>
          </a:ln>
        </p:spPr>
      </p:pic>
      <p:pic>
        <p:nvPicPr>
          <p:cNvPr id="821" name="Google Shape;821;p76">
            <a:hlinkClick r:id="rId6"/>
          </p:cNvPr>
          <p:cNvPicPr preferRelativeResize="0"/>
          <p:nvPr/>
        </p:nvPicPr>
        <p:blipFill rotWithShape="1">
          <a:blip r:embed="rId7">
            <a:alphaModFix/>
          </a:blip>
          <a:srcRect r="55329"/>
          <a:stretch/>
        </p:blipFill>
        <p:spPr>
          <a:xfrm>
            <a:off x="8143761" y="3882700"/>
            <a:ext cx="279814" cy="261576"/>
          </a:xfrm>
          <a:prstGeom prst="rect">
            <a:avLst/>
          </a:prstGeom>
          <a:noFill/>
          <a:ln>
            <a:noFill/>
          </a:ln>
        </p:spPr>
      </p:pic>
      <p:pic>
        <p:nvPicPr>
          <p:cNvPr id="822" name="Google Shape;822;p76">
            <a:hlinkClick r:id="rId8"/>
          </p:cNvPr>
          <p:cNvPicPr preferRelativeResize="0"/>
          <p:nvPr/>
        </p:nvPicPr>
        <p:blipFill rotWithShape="1">
          <a:blip r:embed="rId9">
            <a:alphaModFix/>
          </a:blip>
          <a:srcRect r="81646"/>
          <a:stretch/>
        </p:blipFill>
        <p:spPr>
          <a:xfrm>
            <a:off x="8143744" y="4541667"/>
            <a:ext cx="279827" cy="269783"/>
          </a:xfrm>
          <a:prstGeom prst="rect">
            <a:avLst/>
          </a:prstGeom>
          <a:noFill/>
          <a:ln>
            <a:noFill/>
          </a:ln>
        </p:spPr>
      </p:pic>
      <p:pic>
        <p:nvPicPr>
          <p:cNvPr id="823" name="Google Shape;823;p76">
            <a:hlinkClick r:id="rId10"/>
          </p:cNvPr>
          <p:cNvPicPr preferRelativeResize="0"/>
          <p:nvPr/>
        </p:nvPicPr>
        <p:blipFill>
          <a:blip r:embed="rId11">
            <a:alphaModFix/>
          </a:blip>
          <a:stretch>
            <a:fillRect/>
          </a:stretch>
        </p:blipFill>
        <p:spPr>
          <a:xfrm>
            <a:off x="8143750" y="4199656"/>
            <a:ext cx="279825" cy="310846"/>
          </a:xfrm>
          <a:prstGeom prst="rect">
            <a:avLst/>
          </a:prstGeom>
          <a:noFill/>
          <a:ln>
            <a:noFill/>
          </a:ln>
        </p:spPr>
      </p:pic>
      <p:pic>
        <p:nvPicPr>
          <p:cNvPr id="824" name="Google Shape;824;p76">
            <a:hlinkClick r:id="rId12"/>
          </p:cNvPr>
          <p:cNvPicPr preferRelativeResize="0"/>
          <p:nvPr/>
        </p:nvPicPr>
        <p:blipFill>
          <a:blip r:embed="rId13">
            <a:alphaModFix/>
          </a:blip>
          <a:stretch>
            <a:fillRect/>
          </a:stretch>
        </p:blipFill>
        <p:spPr>
          <a:xfrm>
            <a:off x="8455095" y="4215158"/>
            <a:ext cx="279825" cy="279825"/>
          </a:xfrm>
          <a:prstGeom prst="rect">
            <a:avLst/>
          </a:prstGeom>
          <a:noFill/>
          <a:ln>
            <a:noFill/>
          </a:ln>
        </p:spPr>
      </p:pic>
      <p:pic>
        <p:nvPicPr>
          <p:cNvPr id="825" name="Google Shape;825;p76">
            <a:hlinkClick r:id="rId14"/>
          </p:cNvPr>
          <p:cNvPicPr preferRelativeResize="0"/>
          <p:nvPr/>
        </p:nvPicPr>
        <p:blipFill>
          <a:blip r:embed="rId15">
            <a:alphaModFix/>
          </a:blip>
          <a:stretch>
            <a:fillRect/>
          </a:stretch>
        </p:blipFill>
        <p:spPr>
          <a:xfrm>
            <a:off x="8475590" y="4536650"/>
            <a:ext cx="238833" cy="279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Outline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b="1" i="1" dirty="0"/>
              <a:t>Namespace Management</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2006988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8"/>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References</a:t>
            </a:r>
            <a:endParaRPr/>
          </a:p>
        </p:txBody>
      </p:sp>
      <p:sp>
        <p:nvSpPr>
          <p:cNvPr id="837" name="Google Shape;837;p78"/>
          <p:cNvSpPr txBox="1">
            <a:spLocks noGrp="1"/>
          </p:cNvSpPr>
          <p:nvPr>
            <p:ph type="body" idx="1"/>
          </p:nvPr>
        </p:nvSpPr>
        <p:spPr>
          <a:xfrm>
            <a:off x="311700" y="1152475"/>
            <a:ext cx="8520600" cy="34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Data Scott, </a:t>
            </a:r>
            <a:r>
              <a:rPr lang="en">
                <a:solidFill>
                  <a:srgbClr val="3C78D8"/>
                </a:solidFill>
                <a:uFill>
                  <a:noFill/>
                </a:uFill>
                <a:hlinkClick r:id="rId3">
                  <a:extLst>
                    <a:ext uri="{A12FA001-AC4F-418D-AE19-62706E023703}">
                      <ahyp:hlinkClr xmlns:ahyp="http://schemas.microsoft.com/office/drawing/2018/hyperlinkcolor" val="tx"/>
                    </a:ext>
                  </a:extLst>
                </a:hlinkClick>
              </a:rPr>
              <a:t>Outline of a Mathematical Theory of Computation</a:t>
            </a:r>
            <a:r>
              <a:rPr lang="en"/>
              <a:t>, Jan, 1977</a:t>
            </a:r>
            <a:endParaRPr/>
          </a:p>
          <a:p>
            <a:pPr marL="0" lvl="0" indent="0" algn="l" rtl="0">
              <a:spcBef>
                <a:spcPts val="1200"/>
              </a:spcBef>
              <a:spcAft>
                <a:spcPts val="0"/>
              </a:spcAft>
              <a:buNone/>
            </a:pPr>
            <a:endParaRPr i="1"/>
          </a:p>
          <a:p>
            <a:pPr marL="0" lvl="0" indent="0" algn="l" rtl="0">
              <a:spcBef>
                <a:spcPts val="1200"/>
              </a:spcBef>
              <a:spcAft>
                <a:spcPts val="0"/>
              </a:spcAft>
              <a:buNone/>
            </a:pPr>
            <a:r>
              <a:rPr lang="en"/>
              <a:t>Cousot &amp; Cousot, Abstract Interpretation: </a:t>
            </a:r>
            <a:r>
              <a:rPr lang="en">
                <a:solidFill>
                  <a:srgbClr val="3C78D8"/>
                </a:solidFill>
                <a:uFill>
                  <a:noFill/>
                </a:uFill>
                <a:hlinkClick r:id="rId4">
                  <a:extLst>
                    <a:ext uri="{A12FA001-AC4F-418D-AE19-62706E023703}">
                      <ahyp:hlinkClr xmlns:ahyp="http://schemas.microsoft.com/office/drawing/2018/hyperlinkcolor" val="tx"/>
                    </a:ext>
                  </a:extLst>
                </a:hlinkClick>
              </a:rPr>
              <a:t>A unified lattice model for static analysis of programs by construction or approximation of fixed points</a:t>
            </a:r>
            <a:r>
              <a:rPr lang="en"/>
              <a:t>, Jan., 1977</a:t>
            </a:r>
            <a:endParaRPr b="1" i="1"/>
          </a:p>
          <a:p>
            <a:pPr marL="0" lvl="0" indent="0" algn="l" rtl="0">
              <a:spcBef>
                <a:spcPts val="1200"/>
              </a:spcBef>
              <a:spcAft>
                <a:spcPts val="0"/>
              </a:spcAft>
              <a:buNone/>
            </a:pPr>
            <a:endParaRPr i="1"/>
          </a:p>
          <a:p>
            <a:pPr marL="0" lvl="0" indent="0" algn="l" rtl="0">
              <a:spcBef>
                <a:spcPts val="1200"/>
              </a:spcBef>
              <a:spcAft>
                <a:spcPts val="0"/>
              </a:spcAft>
              <a:buNone/>
            </a:pPr>
            <a:r>
              <a:rPr lang="en"/>
              <a:t>Matt O’Dowd, </a:t>
            </a:r>
            <a:r>
              <a:rPr lang="en">
                <a:solidFill>
                  <a:srgbClr val="3C78D8"/>
                </a:solidFill>
                <a:uFill>
                  <a:noFill/>
                </a:uFill>
                <a:hlinkClick r:id="rId5">
                  <a:extLst>
                    <a:ext uri="{A12FA001-AC4F-418D-AE19-62706E023703}">
                      <ahyp:hlinkClr xmlns:ahyp="http://schemas.microsoft.com/office/drawing/2018/hyperlinkcolor" val="tx"/>
                    </a:ext>
                  </a:extLst>
                </a:hlinkClick>
              </a:rPr>
              <a:t>The Geometry of Causality</a:t>
            </a:r>
            <a:r>
              <a:rPr lang="en"/>
              <a:t>, PBS Space Time, last access: May 27, 2021, </a:t>
            </a:r>
            <a:r>
              <a:rPr lang="en">
                <a:solidFill>
                  <a:srgbClr val="3D85C6"/>
                </a:solidFill>
                <a:uFill>
                  <a:noFill/>
                </a:uFill>
                <a:hlinkClick r:id="rId5">
                  <a:extLst>
                    <a:ext uri="{A12FA001-AC4F-418D-AE19-62706E023703}">
                      <ahyp:hlinkClr xmlns:ahyp="http://schemas.microsoft.com/office/drawing/2018/hyperlinkcolor" val="tx"/>
                    </a:ext>
                  </a:extLst>
                </a:hlinkClick>
              </a:rPr>
              <a:t>https://youtu.be/1YFrISfN7jo</a:t>
            </a:r>
            <a:endParaRPr>
              <a:solidFill>
                <a:srgbClr val="3D85C6"/>
              </a:solidFill>
            </a:endParaRPr>
          </a:p>
          <a:p>
            <a:pPr marL="0" lvl="0" indent="0" algn="l" rtl="0">
              <a:spcBef>
                <a:spcPts val="1200"/>
              </a:spcBef>
              <a:spcAft>
                <a:spcPts val="0"/>
              </a:spcAft>
              <a:buNone/>
            </a:pPr>
            <a:r>
              <a:rPr lang="en"/>
              <a:t>	</a:t>
            </a: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279B6-9FDB-DA4C-B8FA-ADED02FE96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4" name="Title 1">
            <a:extLst>
              <a:ext uri="{FF2B5EF4-FFF2-40B4-BE49-F238E27FC236}">
                <a16:creationId xmlns:a16="http://schemas.microsoft.com/office/drawing/2014/main" id="{D21EDBC0-0C11-B14A-A3C1-824C1D1051C0}"/>
              </a:ext>
            </a:extLst>
          </p:cNvPr>
          <p:cNvSpPr txBox="1">
            <a:spLocks/>
          </p:cNvSpPr>
          <p:nvPr/>
        </p:nvSpPr>
        <p:spPr>
          <a:xfrm>
            <a:off x="311700" y="801756"/>
            <a:ext cx="8520600" cy="36881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TW" dirty="0"/>
              <a:t>Why did the book started with History?</a:t>
            </a:r>
          </a:p>
          <a:p>
            <a:endParaRPr lang="en-TW" dirty="0"/>
          </a:p>
          <a:p>
            <a:r>
              <a:rPr lang="en-TW" dirty="0"/>
              <a:t>What sciences were mentioned?</a:t>
            </a:r>
          </a:p>
          <a:p>
            <a:endParaRPr lang="en-TW" dirty="0"/>
          </a:p>
          <a:p>
            <a:r>
              <a:rPr lang="en-TW" dirty="0"/>
              <a:t>Who is Ian Hacking?</a:t>
            </a:r>
          </a:p>
        </p:txBody>
      </p:sp>
    </p:spTree>
    <p:extLst>
      <p:ext uri="{BB962C8B-B14F-4D97-AF65-F5344CB8AC3E}">
        <p14:creationId xmlns:p14="http://schemas.microsoft.com/office/powerpoint/2010/main" val="626639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7" name="Picture 6">
            <a:extLst>
              <a:ext uri="{FF2B5EF4-FFF2-40B4-BE49-F238E27FC236}">
                <a16:creationId xmlns:a16="http://schemas.microsoft.com/office/drawing/2014/main" id="{5C00F5C8-1D38-2D4B-8BA5-BDB487D95CC1}"/>
              </a:ext>
            </a:extLst>
          </p:cNvPr>
          <p:cNvPicPr>
            <a:picLocks noChangeAspect="1"/>
          </p:cNvPicPr>
          <p:nvPr/>
        </p:nvPicPr>
        <p:blipFill>
          <a:blip r:embed="rId3"/>
          <a:stretch>
            <a:fillRect/>
          </a:stretch>
        </p:blipFill>
        <p:spPr>
          <a:xfrm>
            <a:off x="742121" y="604462"/>
            <a:ext cx="3300164" cy="4377768"/>
          </a:xfrm>
          <a:prstGeom prst="rect">
            <a:avLst/>
          </a:prstGeom>
        </p:spPr>
      </p:pic>
      <p:sp>
        <p:nvSpPr>
          <p:cNvPr id="14" name="TextBox 13">
            <a:extLst>
              <a:ext uri="{FF2B5EF4-FFF2-40B4-BE49-F238E27FC236}">
                <a16:creationId xmlns:a16="http://schemas.microsoft.com/office/drawing/2014/main" id="{9B2B6FA9-87BE-264E-AFD6-394F1DC41199}"/>
              </a:ext>
            </a:extLst>
          </p:cNvPr>
          <p:cNvSpPr txBox="1"/>
          <p:nvPr/>
        </p:nvSpPr>
        <p:spPr>
          <a:xfrm>
            <a:off x="1080786" y="296685"/>
            <a:ext cx="2614818" cy="307777"/>
          </a:xfrm>
          <a:prstGeom prst="rect">
            <a:avLst/>
          </a:prstGeom>
          <a:noFill/>
        </p:spPr>
        <p:txBody>
          <a:bodyPr wrap="none" rtlCol="0">
            <a:spAutoFit/>
          </a:bodyPr>
          <a:lstStyle/>
          <a:p>
            <a:r>
              <a:rPr lang="en-TW" dirty="0"/>
              <a:t>Key Ideas in Kuhn’s Dictionary</a:t>
            </a:r>
          </a:p>
        </p:txBody>
      </p:sp>
      <p:sp>
        <p:nvSpPr>
          <p:cNvPr id="2" name="Rounded Rectangle 1">
            <a:extLst>
              <a:ext uri="{FF2B5EF4-FFF2-40B4-BE49-F238E27FC236}">
                <a16:creationId xmlns:a16="http://schemas.microsoft.com/office/drawing/2014/main" id="{F76E3237-6AB3-854B-9217-3E2D14FE2CE4}"/>
              </a:ext>
            </a:extLst>
          </p:cNvPr>
          <p:cNvSpPr/>
          <p:nvPr/>
        </p:nvSpPr>
        <p:spPr>
          <a:xfrm>
            <a:off x="2768545" y="1451113"/>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aphicFrame>
        <p:nvGraphicFramePr>
          <p:cNvPr id="8" name="Diagram 7">
            <a:extLst>
              <a:ext uri="{FF2B5EF4-FFF2-40B4-BE49-F238E27FC236}">
                <a16:creationId xmlns:a16="http://schemas.microsoft.com/office/drawing/2014/main" id="{EEAD7491-E505-E04D-8F37-317BEC0D108F}"/>
              </a:ext>
            </a:extLst>
          </p:cNvPr>
          <p:cNvGraphicFramePr/>
          <p:nvPr>
            <p:extLst>
              <p:ext uri="{D42A27DB-BD31-4B8C-83A1-F6EECF244321}">
                <p14:modId xmlns:p14="http://schemas.microsoft.com/office/powerpoint/2010/main" val="453871058"/>
              </p:ext>
            </p:extLst>
          </p:nvPr>
        </p:nvGraphicFramePr>
        <p:xfrm>
          <a:off x="3957516" y="1240618"/>
          <a:ext cx="5288280" cy="3619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urved Right Arrow 9">
            <a:extLst>
              <a:ext uri="{FF2B5EF4-FFF2-40B4-BE49-F238E27FC236}">
                <a16:creationId xmlns:a16="http://schemas.microsoft.com/office/drawing/2014/main" id="{7F17FD2D-2EEF-194A-A293-8D2AA398B0EA}"/>
              </a:ext>
            </a:extLst>
          </p:cNvPr>
          <p:cNvSpPr/>
          <p:nvPr/>
        </p:nvSpPr>
        <p:spPr>
          <a:xfrm rot="2255084">
            <a:off x="7404199" y="619766"/>
            <a:ext cx="221597" cy="925485"/>
          </a:xfrm>
          <a:prstGeom prst="curvedRightArrow">
            <a:avLst>
              <a:gd name="adj1" fmla="val 25000"/>
              <a:gd name="adj2" fmla="val 50000"/>
              <a:gd name="adj3" fmla="val 48562"/>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6F59EAC7-844F-8843-9C9B-5600F5ABFFA4}"/>
              </a:ext>
            </a:extLst>
          </p:cNvPr>
          <p:cNvSpPr txBox="1"/>
          <p:nvPr/>
        </p:nvSpPr>
        <p:spPr>
          <a:xfrm>
            <a:off x="7779214" y="836701"/>
            <a:ext cx="976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Pre-Science</a:t>
            </a:r>
            <a:endParaRPr kumimoji="0" lang="en-TW" sz="1400" b="0" i="0" u="none" strike="noStrike" cap="none" spc="0" normalizeH="0" baseline="0" dirty="0">
              <a:ln>
                <a:noFill/>
              </a:ln>
              <a:solidFill>
                <a:schemeClr val="tx1"/>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6614401C-BF59-0F47-9377-91AE9E4F565F}"/>
              </a:ext>
            </a:extLst>
          </p:cNvPr>
          <p:cNvSpPr/>
          <p:nvPr/>
        </p:nvSpPr>
        <p:spPr>
          <a:xfrm>
            <a:off x="7144951" y="1475085"/>
            <a:ext cx="680457"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ounded Rectangle 12">
            <a:extLst>
              <a:ext uri="{FF2B5EF4-FFF2-40B4-BE49-F238E27FC236}">
                <a16:creationId xmlns:a16="http://schemas.microsoft.com/office/drawing/2014/main" id="{7508021D-EBE0-A64A-87C1-F4C7AB6F4C61}"/>
              </a:ext>
            </a:extLst>
          </p:cNvPr>
          <p:cNvSpPr/>
          <p:nvPr/>
        </p:nvSpPr>
        <p:spPr>
          <a:xfrm>
            <a:off x="2894441" y="2982029"/>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ounded Rectangle 14">
            <a:extLst>
              <a:ext uri="{FF2B5EF4-FFF2-40B4-BE49-F238E27FC236}">
                <a16:creationId xmlns:a16="http://schemas.microsoft.com/office/drawing/2014/main" id="{226DCD3E-820F-B64B-BB69-298978993321}"/>
              </a:ext>
            </a:extLst>
          </p:cNvPr>
          <p:cNvSpPr/>
          <p:nvPr/>
        </p:nvSpPr>
        <p:spPr>
          <a:xfrm>
            <a:off x="6346631" y="4393786"/>
            <a:ext cx="557751"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Rounded Rectangle 15">
            <a:extLst>
              <a:ext uri="{FF2B5EF4-FFF2-40B4-BE49-F238E27FC236}">
                <a16:creationId xmlns:a16="http://schemas.microsoft.com/office/drawing/2014/main" id="{6EC28F55-77A7-7647-968C-FC6391C2D0FB}"/>
              </a:ext>
            </a:extLst>
          </p:cNvPr>
          <p:cNvSpPr/>
          <p:nvPr/>
        </p:nvSpPr>
        <p:spPr>
          <a:xfrm>
            <a:off x="2298093" y="2358887"/>
            <a:ext cx="385471"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Rounded Rectangle 17">
            <a:extLst>
              <a:ext uri="{FF2B5EF4-FFF2-40B4-BE49-F238E27FC236}">
                <a16:creationId xmlns:a16="http://schemas.microsoft.com/office/drawing/2014/main" id="{50093A21-96D4-8C47-910D-96726858B9AC}"/>
              </a:ext>
            </a:extLst>
          </p:cNvPr>
          <p:cNvSpPr/>
          <p:nvPr/>
        </p:nvSpPr>
        <p:spPr>
          <a:xfrm>
            <a:off x="2946869" y="3800935"/>
            <a:ext cx="518574"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Rounded Rectangle 18">
            <a:extLst>
              <a:ext uri="{FF2B5EF4-FFF2-40B4-BE49-F238E27FC236}">
                <a16:creationId xmlns:a16="http://schemas.microsoft.com/office/drawing/2014/main" id="{E81C2E80-F5AB-E14F-9C98-3E0C2F2A7372}"/>
              </a:ext>
            </a:extLst>
          </p:cNvPr>
          <p:cNvSpPr/>
          <p:nvPr/>
        </p:nvSpPr>
        <p:spPr>
          <a:xfrm>
            <a:off x="2843419" y="2132112"/>
            <a:ext cx="532160"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Rounded Rectangle 19">
            <a:extLst>
              <a:ext uri="{FF2B5EF4-FFF2-40B4-BE49-F238E27FC236}">
                <a16:creationId xmlns:a16="http://schemas.microsoft.com/office/drawing/2014/main" id="{521CF7E9-B46D-D545-964F-C92CB73B1B32}"/>
              </a:ext>
            </a:extLst>
          </p:cNvPr>
          <p:cNvSpPr/>
          <p:nvPr/>
        </p:nvSpPr>
        <p:spPr>
          <a:xfrm>
            <a:off x="5260823" y="1475085"/>
            <a:ext cx="888186"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Rounded Rectangle 20">
            <a:extLst>
              <a:ext uri="{FF2B5EF4-FFF2-40B4-BE49-F238E27FC236}">
                <a16:creationId xmlns:a16="http://schemas.microsoft.com/office/drawing/2014/main" id="{88C758BE-29E0-FB4B-93D0-0391B332BDA0}"/>
              </a:ext>
            </a:extLst>
          </p:cNvPr>
          <p:cNvSpPr/>
          <p:nvPr/>
        </p:nvSpPr>
        <p:spPr>
          <a:xfrm>
            <a:off x="6447183" y="265129"/>
            <a:ext cx="2358887" cy="1682941"/>
          </a:xfrm>
          <a:prstGeom prst="roundRect">
            <a:avLst>
              <a:gd name="adj" fmla="val 3156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1600" dirty="0">
                <a:solidFill>
                  <a:srgbClr val="0070C0"/>
                </a:solidFill>
              </a:rPr>
              <a:t>Anomoly</a:t>
            </a:r>
          </a:p>
        </p:txBody>
      </p:sp>
      <p:sp>
        <p:nvSpPr>
          <p:cNvPr id="22" name="Rounded Rectangle 21">
            <a:extLst>
              <a:ext uri="{FF2B5EF4-FFF2-40B4-BE49-F238E27FC236}">
                <a16:creationId xmlns:a16="http://schemas.microsoft.com/office/drawing/2014/main" id="{CF125EAC-FD41-944E-BF7E-03080D611EF1}"/>
              </a:ext>
            </a:extLst>
          </p:cNvPr>
          <p:cNvSpPr/>
          <p:nvPr/>
        </p:nvSpPr>
        <p:spPr>
          <a:xfrm>
            <a:off x="4675884" y="3350361"/>
            <a:ext cx="982794"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C24AD276-E5F5-CE44-A12D-8F8CE0830A1F}"/>
              </a:ext>
            </a:extLst>
          </p:cNvPr>
          <p:cNvSpPr txBox="1"/>
          <p:nvPr/>
        </p:nvSpPr>
        <p:spPr>
          <a:xfrm>
            <a:off x="4790026" y="313481"/>
            <a:ext cx="1606530" cy="523220"/>
          </a:xfrm>
          <a:prstGeom prst="rect">
            <a:avLst/>
          </a:prstGeom>
          <a:noFill/>
        </p:spPr>
        <p:txBody>
          <a:bodyPr wrap="none" rtlCol="0">
            <a:spAutoFit/>
          </a:bodyPr>
          <a:lstStyle/>
          <a:p>
            <a:pPr algn="ctr"/>
            <a:r>
              <a:rPr lang="en-TW" dirty="0">
                <a:solidFill>
                  <a:srgbClr val="0070C0"/>
                </a:solidFill>
              </a:rPr>
              <a:t>Incommensurable</a:t>
            </a:r>
          </a:p>
          <a:p>
            <a:pPr algn="ctr"/>
            <a:r>
              <a:rPr lang="en-TW" dirty="0">
                <a:solidFill>
                  <a:srgbClr val="0070C0"/>
                </a:solidFill>
              </a:rPr>
              <a:t>不可通约的</a:t>
            </a:r>
          </a:p>
        </p:txBody>
      </p:sp>
      <p:sp>
        <p:nvSpPr>
          <p:cNvPr id="5" name="TextBox 4">
            <a:extLst>
              <a:ext uri="{FF2B5EF4-FFF2-40B4-BE49-F238E27FC236}">
                <a16:creationId xmlns:a16="http://schemas.microsoft.com/office/drawing/2014/main" id="{A2AB0126-EF8A-CF40-9320-97F8783E06CF}"/>
              </a:ext>
            </a:extLst>
          </p:cNvPr>
          <p:cNvSpPr txBox="1"/>
          <p:nvPr/>
        </p:nvSpPr>
        <p:spPr>
          <a:xfrm>
            <a:off x="4951997" y="4822305"/>
            <a:ext cx="3315331" cy="200055"/>
          </a:xfrm>
          <a:prstGeom prst="rect">
            <a:avLst/>
          </a:prstGeom>
          <a:noFill/>
        </p:spPr>
        <p:txBody>
          <a:bodyPr wrap="none" rtlCol="0">
            <a:spAutoFit/>
          </a:bodyPr>
          <a:lstStyle/>
          <a:p>
            <a:r>
              <a:rPr lang="en-TW" sz="700" dirty="0"/>
              <a:t>Original Diagram from: </a:t>
            </a:r>
            <a:r>
              <a:rPr lang="en-US" sz="700" dirty="0">
                <a:hlinkClick r:id="rId9"/>
              </a:rPr>
              <a:t>https://</a:t>
            </a:r>
            <a:r>
              <a:rPr lang="en-US" sz="700" dirty="0" err="1">
                <a:hlinkClick r:id="rId9"/>
              </a:rPr>
              <a:t>www.thwink.org</a:t>
            </a:r>
            <a:r>
              <a:rPr lang="en-US" sz="700" dirty="0">
                <a:hlinkClick r:id="rId9"/>
              </a:rPr>
              <a:t>/sustain/glossary/</a:t>
            </a:r>
            <a:r>
              <a:rPr lang="en-US" sz="700" dirty="0" err="1">
                <a:hlinkClick r:id="rId9"/>
              </a:rPr>
              <a:t>KuhnCycle.htm</a:t>
            </a:r>
            <a:endParaRPr lang="en-TW" sz="700" dirty="0"/>
          </a:p>
        </p:txBody>
      </p:sp>
      <p:sp>
        <p:nvSpPr>
          <p:cNvPr id="23" name="Rounded Rectangle 22">
            <a:extLst>
              <a:ext uri="{FF2B5EF4-FFF2-40B4-BE49-F238E27FC236}">
                <a16:creationId xmlns:a16="http://schemas.microsoft.com/office/drawing/2014/main" id="{C5778ABC-B048-6843-976E-BC9EDBB6C0DD}"/>
              </a:ext>
            </a:extLst>
          </p:cNvPr>
          <p:cNvSpPr/>
          <p:nvPr/>
        </p:nvSpPr>
        <p:spPr>
          <a:xfrm>
            <a:off x="3016401" y="1896228"/>
            <a:ext cx="591772"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012131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in the Big Data-AI Era</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444667899"/>
              </p:ext>
            </p:extLst>
          </p:nvPr>
        </p:nvGraphicFramePr>
        <p:xfrm>
          <a:off x="-495215" y="1430362"/>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3359389" y="985781"/>
            <a:ext cx="256294"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3487536" y="1441581"/>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9" name="Picture 2" descr="Devsecops-Illustretion-ICon-1">
            <a:hlinkClick r:id="rId7"/>
            <a:extLst>
              <a:ext uri="{FF2B5EF4-FFF2-40B4-BE49-F238E27FC236}">
                <a16:creationId xmlns:a16="http://schemas.microsoft.com/office/drawing/2014/main" id="{87D92A60-9CEB-564E-BC32-B06A19E2479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55457" y="1357275"/>
            <a:ext cx="5348178" cy="350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118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p:nvPr/>
        </p:nvSpPr>
        <p:spPr>
          <a:xfrm>
            <a:off x="362350" y="207925"/>
            <a:ext cx="8535600" cy="4464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900" b="1" i="1">
                <a:solidFill>
                  <a:schemeClr val="dk1"/>
                </a:solidFill>
                <a:latin typeface="Lato"/>
                <a:ea typeface="Lato"/>
                <a:cs typeface="Lato"/>
                <a:sym typeface="Lato"/>
              </a:rPr>
              <a:t>The Secret</a:t>
            </a:r>
            <a:r>
              <a:rPr lang="en" sz="2900">
                <a:solidFill>
                  <a:schemeClr val="dk1"/>
                </a:solidFill>
                <a:latin typeface="Lato"/>
                <a:ea typeface="Lato"/>
                <a:cs typeface="Lato"/>
                <a:sym typeface="Lato"/>
              </a:rPr>
              <a:t> of Information Asymmetry</a:t>
            </a:r>
            <a:endParaRPr sz="2600">
              <a:latin typeface="Lato"/>
              <a:ea typeface="Lato"/>
              <a:cs typeface="Lato"/>
              <a:sym typeface="Lato"/>
            </a:endParaRPr>
          </a:p>
        </p:txBody>
      </p:sp>
      <p:sp>
        <p:nvSpPr>
          <p:cNvPr id="128" name="Google Shape;128;p29"/>
          <p:cNvSpPr txBox="1"/>
          <p:nvPr/>
        </p:nvSpPr>
        <p:spPr>
          <a:xfrm>
            <a:off x="4243125" y="3138700"/>
            <a:ext cx="45033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b="1">
                <a:solidFill>
                  <a:schemeClr val="dk1"/>
                </a:solidFill>
                <a:latin typeface="Lato"/>
                <a:ea typeface="Lato"/>
                <a:cs typeface="Lato"/>
                <a:sym typeface="Lato"/>
              </a:rPr>
              <a:t>What these top billionaires have in common that everyone else does not know. </a:t>
            </a:r>
            <a:endParaRPr sz="900" b="1">
              <a:solidFill>
                <a:schemeClr val="dk1"/>
              </a:solidFill>
              <a:latin typeface="Lato"/>
              <a:ea typeface="Lato"/>
              <a:cs typeface="Lato"/>
              <a:sym typeface="Lato"/>
            </a:endParaRPr>
          </a:p>
          <a:p>
            <a:pPr marL="0" marR="0" lvl="0" indent="0" algn="ctr" rtl="0">
              <a:spcBef>
                <a:spcPts val="0"/>
              </a:spcBef>
              <a:spcAft>
                <a:spcPts val="0"/>
              </a:spcAft>
              <a:buNone/>
            </a:pPr>
            <a:endParaRPr sz="900" b="1">
              <a:solidFill>
                <a:schemeClr val="dk1"/>
              </a:solidFill>
              <a:latin typeface="Lato"/>
              <a:ea typeface="Lato"/>
              <a:cs typeface="Lato"/>
              <a:sym typeface="Lato"/>
            </a:endParaRPr>
          </a:p>
          <a:p>
            <a:pPr marL="0" marR="0" lvl="0" indent="0" algn="ctr" rtl="0">
              <a:spcBef>
                <a:spcPts val="0"/>
              </a:spcBef>
              <a:spcAft>
                <a:spcPts val="0"/>
              </a:spcAft>
              <a:buNone/>
            </a:pPr>
            <a:r>
              <a:rPr lang="en" sz="600" b="1">
                <a:solidFill>
                  <a:schemeClr val="dk1"/>
                </a:solidFill>
                <a:latin typeface="Lato"/>
                <a:ea typeface="Lato"/>
                <a:cs typeface="Lato"/>
                <a:sym typeface="Lato"/>
              </a:rPr>
              <a:t>		by Vivek Sakpal  May 19, 2018</a:t>
            </a:r>
            <a:endParaRPr sz="600">
              <a:latin typeface="Lato"/>
              <a:ea typeface="Lato"/>
              <a:cs typeface="Lato"/>
              <a:sym typeface="Lato"/>
            </a:endParaRPr>
          </a:p>
        </p:txBody>
      </p:sp>
      <p:pic>
        <p:nvPicPr>
          <p:cNvPr id="129" name="Google Shape;129;p29">
            <a:hlinkClick r:id="rId3"/>
          </p:cNvPr>
          <p:cNvPicPr preferRelativeResize="0"/>
          <p:nvPr/>
        </p:nvPicPr>
        <p:blipFill rotWithShape="1">
          <a:blip r:embed="rId4">
            <a:alphaModFix/>
          </a:blip>
          <a:srcRect/>
          <a:stretch/>
        </p:blipFill>
        <p:spPr>
          <a:xfrm>
            <a:off x="4896126" y="2273574"/>
            <a:ext cx="3197323" cy="831300"/>
          </a:xfrm>
          <a:prstGeom prst="rect">
            <a:avLst/>
          </a:prstGeom>
          <a:noFill/>
          <a:ln>
            <a:noFill/>
          </a:ln>
        </p:spPr>
      </p:pic>
      <p:pic>
        <p:nvPicPr>
          <p:cNvPr id="130" name="Google Shape;130;p29">
            <a:hlinkClick r:id="rId5"/>
          </p:cNvPr>
          <p:cNvPicPr preferRelativeResize="0"/>
          <p:nvPr/>
        </p:nvPicPr>
        <p:blipFill>
          <a:blip r:embed="rId6">
            <a:alphaModFix/>
          </a:blip>
          <a:stretch>
            <a:fillRect/>
          </a:stretch>
        </p:blipFill>
        <p:spPr>
          <a:xfrm>
            <a:off x="350438" y="1060645"/>
            <a:ext cx="3566251" cy="3309895"/>
          </a:xfrm>
          <a:prstGeom prst="rect">
            <a:avLst/>
          </a:prstGeom>
          <a:noFill/>
          <a:ln>
            <a:noFill/>
          </a:ln>
        </p:spPr>
      </p:pic>
      <p:sp>
        <p:nvSpPr>
          <p:cNvPr id="131" name="Google Shape;131;p29"/>
          <p:cNvSpPr/>
          <p:nvPr/>
        </p:nvSpPr>
        <p:spPr>
          <a:xfrm>
            <a:off x="391221" y="2707313"/>
            <a:ext cx="208328" cy="315918"/>
          </a:xfrm>
          <a:prstGeom prst="flowChartAlternateProcess">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9"/>
          <p:cNvPicPr preferRelativeResize="0"/>
          <p:nvPr/>
        </p:nvPicPr>
        <p:blipFill>
          <a:blip r:embed="rId7">
            <a:alphaModFix/>
          </a:blip>
          <a:stretch>
            <a:fillRect/>
          </a:stretch>
        </p:blipFill>
        <p:spPr>
          <a:xfrm>
            <a:off x="5454725" y="794637"/>
            <a:ext cx="2080125" cy="1456112"/>
          </a:xfrm>
          <a:prstGeom prst="rect">
            <a:avLst/>
          </a:prstGeom>
          <a:noFill/>
          <a:ln>
            <a:noFill/>
          </a:ln>
        </p:spPr>
      </p:pic>
      <p:sp>
        <p:nvSpPr>
          <p:cNvPr id="133" name="Google Shape;133;p29"/>
          <p:cNvSpPr txBox="1"/>
          <p:nvPr/>
        </p:nvSpPr>
        <p:spPr>
          <a:xfrm>
            <a:off x="4395300" y="3577300"/>
            <a:ext cx="4748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Moore provided the measurable </a:t>
            </a:r>
            <a:r>
              <a:rPr lang="en" b="1" i="1">
                <a:latin typeface="Lato"/>
                <a:ea typeface="Lato"/>
                <a:cs typeface="Lato"/>
                <a:sym typeface="Lato"/>
              </a:rPr>
              <a:t>strategy</a:t>
            </a:r>
            <a:r>
              <a:rPr lang="en">
                <a:latin typeface="Lato"/>
                <a:ea typeface="Lato"/>
                <a:cs typeface="Lato"/>
                <a:sym typeface="Lato"/>
              </a:rPr>
              <a:t> for executives that connected from socio-economic systems to quantum physics, and data sciences...</a:t>
            </a:r>
            <a:endParaRPr>
              <a:latin typeface="Lato"/>
              <a:ea typeface="Lato"/>
              <a:cs typeface="Lato"/>
              <a:sym typeface="Lato"/>
            </a:endParaRPr>
          </a:p>
        </p:txBody>
      </p:sp>
      <p:sp>
        <p:nvSpPr>
          <p:cNvPr id="134" name="Google Shape;134;p29"/>
          <p:cNvSpPr txBox="1"/>
          <p:nvPr/>
        </p:nvSpPr>
        <p:spPr>
          <a:xfrm>
            <a:off x="1353000" y="4408600"/>
            <a:ext cx="64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Moore’s Law is a sound </a:t>
            </a:r>
            <a:r>
              <a:rPr lang="en" b="1" i="1">
                <a:latin typeface="Lato"/>
                <a:ea typeface="Lato"/>
                <a:cs typeface="Lato"/>
                <a:sym typeface="Lato"/>
              </a:rPr>
              <a:t>Roadmap</a:t>
            </a:r>
            <a:r>
              <a:rPr lang="en">
                <a:latin typeface="Lato"/>
                <a:ea typeface="Lato"/>
                <a:cs typeface="Lato"/>
                <a:sym typeface="Lato"/>
              </a:rPr>
              <a:t> that associates </a:t>
            </a:r>
            <a:r>
              <a:rPr lang="en" b="1" i="1">
                <a:solidFill>
                  <a:srgbClr val="FF0000"/>
                </a:solidFill>
                <a:latin typeface="Lato"/>
                <a:ea typeface="Lato"/>
                <a:cs typeface="Lato"/>
                <a:sym typeface="Lato"/>
              </a:rPr>
              <a:t>physical dimensions</a:t>
            </a:r>
            <a:r>
              <a:rPr lang="en">
                <a:latin typeface="Lato"/>
                <a:ea typeface="Lato"/>
                <a:cs typeface="Lato"/>
                <a:sym typeface="Lato"/>
              </a:rPr>
              <a:t> with </a:t>
            </a:r>
            <a:r>
              <a:rPr lang="en" b="1" i="1">
                <a:solidFill>
                  <a:srgbClr val="FF0000"/>
                </a:solidFill>
                <a:latin typeface="Lato"/>
                <a:ea typeface="Lato"/>
                <a:cs typeface="Lato"/>
                <a:sym typeface="Lato"/>
              </a:rPr>
              <a:t>Data</a:t>
            </a:r>
            <a:r>
              <a:rPr lang="en" b="1" i="1">
                <a:latin typeface="Lato"/>
                <a:ea typeface="Lato"/>
                <a:cs typeface="Lato"/>
                <a:sym typeface="Lato"/>
              </a:rPr>
              <a:t>.</a:t>
            </a:r>
            <a:r>
              <a:rPr lang="en">
                <a:latin typeface="Lato"/>
                <a:ea typeface="Lato"/>
                <a:cs typeface="Lato"/>
                <a:sym typeface="Lato"/>
              </a:rPr>
              <a:t> </a:t>
            </a:r>
            <a:endParaRPr>
              <a:latin typeface="Lato"/>
              <a:ea typeface="Lato"/>
              <a:cs typeface="Lato"/>
              <a:sym typeface="Lato"/>
            </a:endParaRPr>
          </a:p>
        </p:txBody>
      </p:sp>
      <p:sp>
        <p:nvSpPr>
          <p:cNvPr id="135" name="Google Shape;135;p29"/>
          <p:cNvSpPr txBox="1"/>
          <p:nvPr/>
        </p:nvSpPr>
        <p:spPr>
          <a:xfrm>
            <a:off x="350375" y="654325"/>
            <a:ext cx="356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Before Moore, </a:t>
            </a:r>
            <a:r>
              <a:rPr lang="en">
                <a:solidFill>
                  <a:srgbClr val="FF0000"/>
                </a:solidFill>
                <a:latin typeface="Lato"/>
                <a:ea typeface="Lato"/>
                <a:cs typeface="Lato"/>
                <a:sym typeface="Lato"/>
              </a:rPr>
              <a:t>Data</a:t>
            </a:r>
            <a:r>
              <a:rPr lang="en">
                <a:latin typeface="Lato"/>
                <a:ea typeface="Lato"/>
                <a:cs typeface="Lato"/>
                <a:sym typeface="Lato"/>
              </a:rPr>
              <a:t> was </a:t>
            </a:r>
            <a:r>
              <a:rPr lang="en">
                <a:solidFill>
                  <a:srgbClr val="FF0000"/>
                </a:solidFill>
                <a:latin typeface="Lato"/>
                <a:ea typeface="Lato"/>
                <a:cs typeface="Lato"/>
                <a:sym typeface="Lato"/>
              </a:rPr>
              <a:t>dimensionless</a:t>
            </a:r>
            <a:r>
              <a:rPr lang="en">
                <a:latin typeface="Lato"/>
                <a:ea typeface="Lato"/>
                <a:cs typeface="Lato"/>
                <a:sym typeface="Lato"/>
              </a:rPr>
              <a:t>...</a:t>
            </a:r>
            <a:endParaRPr>
              <a:latin typeface="Lato"/>
              <a:ea typeface="Lato"/>
              <a:cs typeface="Lato"/>
              <a:sym typeface="Lato"/>
            </a:endParaRPr>
          </a:p>
        </p:txBody>
      </p:sp>
      <p:cxnSp>
        <p:nvCxnSpPr>
          <p:cNvPr id="136" name="Google Shape;136;p29"/>
          <p:cNvCxnSpPr/>
          <p:nvPr/>
        </p:nvCxnSpPr>
        <p:spPr>
          <a:xfrm rot="10800000" flipH="1">
            <a:off x="75625" y="3717625"/>
            <a:ext cx="3675300" cy="8400"/>
          </a:xfrm>
          <a:prstGeom prst="straightConnector1">
            <a:avLst/>
          </a:prstGeom>
          <a:noFill/>
          <a:ln w="9525" cap="flat" cmpd="sng">
            <a:solidFill>
              <a:schemeClr val="dk2"/>
            </a:solidFill>
            <a:prstDash val="solid"/>
            <a:round/>
            <a:headEnd type="none" w="med" len="med"/>
            <a:tailEnd type="triangle" w="med" len="med"/>
          </a:ln>
        </p:spPr>
      </p:cxnSp>
      <p:cxnSp>
        <p:nvCxnSpPr>
          <p:cNvPr id="137" name="Google Shape;137;p29"/>
          <p:cNvCxnSpPr/>
          <p:nvPr/>
        </p:nvCxnSpPr>
        <p:spPr>
          <a:xfrm rot="10800000" flipH="1">
            <a:off x="218275" y="1108350"/>
            <a:ext cx="8400" cy="2760300"/>
          </a:xfrm>
          <a:prstGeom prst="straightConnector1">
            <a:avLst/>
          </a:prstGeom>
          <a:noFill/>
          <a:ln w="9525" cap="flat" cmpd="sng">
            <a:solidFill>
              <a:schemeClr val="dk2"/>
            </a:solidFill>
            <a:prstDash val="solid"/>
            <a:round/>
            <a:headEnd type="none" w="med" len="med"/>
            <a:tailEnd type="triangle" w="med" len="med"/>
          </a:ln>
        </p:spPr>
      </p:cxnSp>
      <p:sp>
        <p:nvSpPr>
          <p:cNvPr id="138" name="Google Shape;138;p29"/>
          <p:cNvSpPr txBox="1"/>
          <p:nvPr/>
        </p:nvSpPr>
        <p:spPr>
          <a:xfrm>
            <a:off x="3608125" y="3365225"/>
            <a:ext cx="58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Time</a:t>
            </a:r>
            <a:endParaRPr>
              <a:solidFill>
                <a:srgbClr val="FF0000"/>
              </a:solidFill>
              <a:latin typeface="Lato"/>
              <a:ea typeface="Lato"/>
              <a:cs typeface="Lato"/>
              <a:sym typeface="Lato"/>
            </a:endParaRPr>
          </a:p>
        </p:txBody>
      </p:sp>
      <p:sp>
        <p:nvSpPr>
          <p:cNvPr id="139" name="Google Shape;139;p29"/>
          <p:cNvSpPr txBox="1"/>
          <p:nvPr/>
        </p:nvSpPr>
        <p:spPr>
          <a:xfrm>
            <a:off x="0" y="794625"/>
            <a:ext cx="65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Space</a:t>
            </a:r>
            <a:endParaRPr>
              <a:solidFill>
                <a:srgbClr val="FF0000"/>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hlinkClick r:id="rId2"/>
              <a:extLst>
                <a:ext uri="{FF2B5EF4-FFF2-40B4-BE49-F238E27FC236}">
                  <a16:creationId xmlns:a16="http://schemas.microsoft.com/office/drawing/2014/main" id="{D5EE3F41-2AA0-9042-B7BB-1872C258FBCC}"/>
                </a:ext>
              </a:extLst>
            </p:cNvPr>
            <p:cNvPicPr>
              <a:picLocks noChangeAspect="1"/>
            </p:cNvPicPr>
            <p:nvPr/>
          </p:nvPicPr>
          <p:blipFill>
            <a:blip r:embed="rId3"/>
            <a:stretch>
              <a:fillRect/>
            </a:stretch>
          </p:blipFill>
          <p:spPr>
            <a:xfrm>
              <a:off x="381965" y="1299050"/>
              <a:ext cx="4941241" cy="3239538"/>
            </a:xfrm>
            <a:prstGeom prst="rect">
              <a:avLst/>
            </a:prstGeom>
          </p:spPr>
        </p:pic>
        <p:pic>
          <p:nvPicPr>
            <p:cNvPr id="3" name="Picture 2">
              <a:hlinkClick r:id="rId4"/>
              <a:extLst>
                <a:ext uri="{FF2B5EF4-FFF2-40B4-BE49-F238E27FC236}">
                  <a16:creationId xmlns:a16="http://schemas.microsoft.com/office/drawing/2014/main" id="{28FB030F-F15A-6E47-8A43-6D8BAA6A2918}"/>
                </a:ext>
              </a:extLst>
            </p:cNvPr>
            <p:cNvPicPr>
              <a:picLocks noChangeAspect="1"/>
            </p:cNvPicPr>
            <p:nvPr/>
          </p:nvPicPr>
          <p:blipFill>
            <a:blip r:embed="rId5"/>
            <a:stretch>
              <a:fillRect/>
            </a:stretch>
          </p:blipFill>
          <p:spPr>
            <a:xfrm>
              <a:off x="1863524" y="2245251"/>
              <a:ext cx="1981923" cy="1314741"/>
            </a:xfrm>
            <a:prstGeom prst="rect">
              <a:avLst/>
            </a:prstGeom>
          </p:spPr>
        </p:pic>
      </p:grpSp>
      <p:pic>
        <p:nvPicPr>
          <p:cNvPr id="6" name="Picture 5">
            <a:hlinkClick r:id="rId6"/>
            <a:extLst>
              <a:ext uri="{FF2B5EF4-FFF2-40B4-BE49-F238E27FC236}">
                <a16:creationId xmlns:a16="http://schemas.microsoft.com/office/drawing/2014/main" id="{7C23AE7F-5191-4049-B185-8CEDDD53FD6C}"/>
              </a:ext>
            </a:extLst>
          </p:cNvPr>
          <p:cNvPicPr>
            <a:picLocks noChangeAspect="1"/>
          </p:cNvPicPr>
          <p:nvPr/>
        </p:nvPicPr>
        <p:blipFill>
          <a:blip r:embed="rId7"/>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857249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Intel’s Website Dedicated to Moore’s Law</a:t>
            </a:r>
            <a:endParaRPr dirty="0"/>
          </a:p>
        </p:txBody>
      </p:sp>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9" name="TextBox 8">
            <a:extLst>
              <a:ext uri="{FF2B5EF4-FFF2-40B4-BE49-F238E27FC236}">
                <a16:creationId xmlns:a16="http://schemas.microsoft.com/office/drawing/2014/main" id="{F0CDF0B0-893E-FB41-BAC4-53DF6362132C}"/>
              </a:ext>
            </a:extLst>
          </p:cNvPr>
          <p:cNvSpPr txBox="1"/>
          <p:nvPr/>
        </p:nvSpPr>
        <p:spPr>
          <a:xfrm>
            <a:off x="528265" y="4509328"/>
            <a:ext cx="8087470" cy="307777"/>
          </a:xfrm>
          <a:prstGeom prst="rect">
            <a:avLst/>
          </a:prstGeom>
          <a:noFill/>
        </p:spPr>
        <p:txBody>
          <a:bodyPr wrap="none" rtlCol="0">
            <a:spAutoFit/>
          </a:bodyPr>
          <a:lstStyle/>
          <a:p>
            <a:r>
              <a:rPr lang="en-US" b="1" dirty="0">
                <a:solidFill>
                  <a:schemeClr val="tx1"/>
                </a:solidFill>
                <a:hlinkClick r:id="rId2">
                  <a:extLst>
                    <a:ext uri="{A12FA001-AC4F-418D-AE19-62706E023703}">
                      <ahyp:hlinkClr xmlns:ahyp="http://schemas.microsoft.com/office/drawing/2018/hyperlinkcolor" val="tx"/>
                    </a:ext>
                  </a:extLst>
                </a:hlinkClick>
              </a:rPr>
              <a:t>Hyperlink: </a:t>
            </a:r>
            <a:r>
              <a:rPr lang="en-US" dirty="0">
                <a:solidFill>
                  <a:srgbClr val="0097A7"/>
                </a:solidFill>
                <a:hlinkClick r:id="rId2">
                  <a:extLst>
                    <a:ext uri="{A12FA001-AC4F-418D-AE19-62706E023703}">
                      <ahyp:hlinkClr xmlns:ahyp="http://schemas.microsoft.com/office/drawing/2018/hyperlinkcolor" val="tx"/>
                    </a:ext>
                  </a:extLst>
                </a:hlinkClick>
              </a:rPr>
              <a:t>https://www.intel.com/content/www/us/en/silicon-innovations/moores-law-technology.html</a:t>
            </a:r>
            <a:endParaRPr lang="en-TW" dirty="0"/>
          </a:p>
        </p:txBody>
      </p:sp>
      <p:pic>
        <p:nvPicPr>
          <p:cNvPr id="10" name="Picture 9">
            <a:hlinkClick r:id="rId2"/>
            <a:extLst>
              <a:ext uri="{FF2B5EF4-FFF2-40B4-BE49-F238E27FC236}">
                <a16:creationId xmlns:a16="http://schemas.microsoft.com/office/drawing/2014/main" id="{495AD012-5838-4843-87B8-889CF97754CE}"/>
              </a:ext>
            </a:extLst>
          </p:cNvPr>
          <p:cNvPicPr>
            <a:picLocks noChangeAspect="1"/>
          </p:cNvPicPr>
          <p:nvPr/>
        </p:nvPicPr>
        <p:blipFill>
          <a:blip r:embed="rId3"/>
          <a:stretch>
            <a:fillRect/>
          </a:stretch>
        </p:blipFill>
        <p:spPr>
          <a:xfrm>
            <a:off x="1967323" y="1081243"/>
            <a:ext cx="5209354" cy="3206425"/>
          </a:xfrm>
          <a:prstGeom prst="rect">
            <a:avLst/>
          </a:prstGeom>
        </p:spPr>
      </p:pic>
      <p:sp>
        <p:nvSpPr>
          <p:cNvPr id="11" name="TextBox 10">
            <a:extLst>
              <a:ext uri="{FF2B5EF4-FFF2-40B4-BE49-F238E27FC236}">
                <a16:creationId xmlns:a16="http://schemas.microsoft.com/office/drawing/2014/main" id="{DF5E1D93-7CEF-144D-930C-6F0D03A18D97}"/>
              </a:ext>
            </a:extLst>
          </p:cNvPr>
          <p:cNvSpPr txBox="1"/>
          <p:nvPr/>
        </p:nvSpPr>
        <p:spPr>
          <a:xfrm>
            <a:off x="3151579" y="180307"/>
            <a:ext cx="2840842" cy="307777"/>
          </a:xfrm>
          <a:prstGeom prst="rect">
            <a:avLst/>
          </a:prstGeom>
          <a:noFill/>
        </p:spPr>
        <p:txBody>
          <a:bodyPr wrap="none" rtlCol="0">
            <a:spAutoFit/>
          </a:bodyPr>
          <a:lstStyle/>
          <a:p>
            <a:r>
              <a:rPr lang="en-TW" dirty="0"/>
              <a:t>50 th Anniversary of Moore’s Law</a:t>
            </a:r>
          </a:p>
        </p:txBody>
      </p:sp>
    </p:spTree>
    <p:extLst>
      <p:ext uri="{BB962C8B-B14F-4D97-AF65-F5344CB8AC3E}">
        <p14:creationId xmlns:p14="http://schemas.microsoft.com/office/powerpoint/2010/main" val="6183199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8327</TotalTime>
  <Words>1694</Words>
  <Application>Microsoft Macintosh PowerPoint</Application>
  <PresentationFormat>On-screen Show (16:9)</PresentationFormat>
  <Paragraphs>322</Paragraphs>
  <Slides>39</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Lato</vt:lpstr>
      <vt:lpstr>Simple Light</vt:lpstr>
      <vt:lpstr> 超越学科界限的认知基础 Transdisciplinary Cognitive Foundation  Week 1  A Foundation Grounded on Encoded Symmetries</vt:lpstr>
      <vt:lpstr>PowerPoint Presentation</vt:lpstr>
      <vt:lpstr>PowerPoint Presentation</vt:lpstr>
      <vt:lpstr>PowerPoint Presentation</vt:lpstr>
      <vt:lpstr>PowerPoint Presentation</vt:lpstr>
      <vt:lpstr>Kuhn Cycle in the Big Data-AI Era</vt:lpstr>
      <vt:lpstr>PowerPoint Presentation</vt:lpstr>
      <vt:lpstr>Societal Clockspeed determines how People Think</vt:lpstr>
      <vt:lpstr>Intel’s Website Dedicated to Moore’s Law</vt:lpstr>
      <vt:lpstr>Moore’s Law as a symmetry in Innovation</vt:lpstr>
      <vt:lpstr>Symmetry/Invariance and Representable Closure</vt:lpstr>
      <vt:lpstr>Data : Relations in Spacetime</vt:lpstr>
      <vt:lpstr>The Soundness of Causal Data in Physical Space</vt:lpstr>
      <vt:lpstr>A Roadmap for navigating Data in Spacetime </vt:lpstr>
      <vt:lpstr>The Science of Data Governance</vt:lpstr>
      <vt:lpstr>The One Hacker that Governed most of our Data</vt:lpstr>
      <vt:lpstr>Free Software Operating System</vt:lpstr>
      <vt:lpstr>The Contractual Closure on Data Governance</vt:lpstr>
      <vt:lpstr>Namespace Management on the Global Scale </vt:lpstr>
      <vt:lpstr>Incommensurable Ideas: What is Internet?</vt:lpstr>
      <vt:lpstr>Browsers are the new operating systems</vt:lpstr>
      <vt:lpstr>The Universal Component for Data Organisation</vt:lpstr>
      <vt:lpstr>Data Organized as Multi-Dimensional Maps</vt:lpstr>
      <vt:lpstr>Data Processing</vt:lpstr>
      <vt:lpstr>Data Deployment</vt:lpstr>
      <vt:lpstr>Types of Data</vt:lpstr>
      <vt:lpstr>An Operating System on Networked Data</vt:lpstr>
      <vt:lpstr>Universal Data Abstraction</vt:lpstr>
      <vt:lpstr>Key-Value Data Type is a Universal Abstraction</vt:lpstr>
      <vt:lpstr>Encoded Symmetries in the IT industry</vt:lpstr>
      <vt:lpstr>Language as a Cognitive Device</vt:lpstr>
      <vt:lpstr>How does it relate to the book?</vt:lpstr>
      <vt:lpstr>PowerPoint Presentation</vt:lpstr>
      <vt:lpstr>Key Concepts</vt:lpstr>
      <vt:lpstr>“Everything should be made as simple as possible, but not simpler.” Albert Einstein</vt:lpstr>
      <vt:lpstr>The Meta Vocabulary on “Cognitive” Models</vt:lpstr>
      <vt:lpstr>Summary</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740</cp:revision>
  <dcterms:modified xsi:type="dcterms:W3CDTF">2021-09-23T06:33:08Z</dcterms:modified>
</cp:coreProperties>
</file>